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7"/>
  </p:notesMasterIdLst>
  <p:handoutMasterIdLst>
    <p:handoutMasterId r:id="rId58"/>
  </p:handoutMasterIdLst>
  <p:sldIdLst>
    <p:sldId id="671" r:id="rId2"/>
    <p:sldId id="718" r:id="rId3"/>
    <p:sldId id="691" r:id="rId4"/>
    <p:sldId id="665" r:id="rId5"/>
    <p:sldId id="591" r:id="rId6"/>
    <p:sldId id="585" r:id="rId7"/>
    <p:sldId id="656" r:id="rId8"/>
    <p:sldId id="592" r:id="rId9"/>
    <p:sldId id="667" r:id="rId10"/>
    <p:sldId id="669" r:id="rId11"/>
    <p:sldId id="670" r:id="rId12"/>
    <p:sldId id="674" r:id="rId13"/>
    <p:sldId id="719" r:id="rId14"/>
    <p:sldId id="675" r:id="rId15"/>
    <p:sldId id="677" r:id="rId16"/>
    <p:sldId id="678" r:id="rId17"/>
    <p:sldId id="683" r:id="rId18"/>
    <p:sldId id="693" r:id="rId19"/>
    <p:sldId id="699" r:id="rId20"/>
    <p:sldId id="692" r:id="rId21"/>
    <p:sldId id="684" r:id="rId22"/>
    <p:sldId id="694" r:id="rId23"/>
    <p:sldId id="695" r:id="rId24"/>
    <p:sldId id="696" r:id="rId25"/>
    <p:sldId id="685" r:id="rId26"/>
    <p:sldId id="697" r:id="rId27"/>
    <p:sldId id="698" r:id="rId28"/>
    <p:sldId id="700" r:id="rId29"/>
    <p:sldId id="701" r:id="rId30"/>
    <p:sldId id="679" r:id="rId31"/>
    <p:sldId id="682" r:id="rId32"/>
    <p:sldId id="720" r:id="rId33"/>
    <p:sldId id="681" r:id="rId34"/>
    <p:sldId id="686" r:id="rId35"/>
    <p:sldId id="702" r:id="rId36"/>
    <p:sldId id="703" r:id="rId37"/>
    <p:sldId id="687" r:id="rId38"/>
    <p:sldId id="704" r:id="rId39"/>
    <p:sldId id="705" r:id="rId40"/>
    <p:sldId id="706" r:id="rId41"/>
    <p:sldId id="707" r:id="rId42"/>
    <p:sldId id="708" r:id="rId43"/>
    <p:sldId id="688" r:id="rId44"/>
    <p:sldId id="709" r:id="rId45"/>
    <p:sldId id="710" r:id="rId46"/>
    <p:sldId id="711" r:id="rId47"/>
    <p:sldId id="712" r:id="rId48"/>
    <p:sldId id="689" r:id="rId49"/>
    <p:sldId id="713" r:id="rId50"/>
    <p:sldId id="714" r:id="rId51"/>
    <p:sldId id="690" r:id="rId52"/>
    <p:sldId id="715" r:id="rId53"/>
    <p:sldId id="716" r:id="rId54"/>
    <p:sldId id="673" r:id="rId55"/>
    <p:sldId id="717" r:id="rId5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yth, Alison" initials="AME" lastIdx="1" clrIdx="0"/>
  <p:cmAuthor id="1" name="Rich Mason" initials="ram" lastIdx="2" clrIdx="1"/>
  <p:cmAuthor id="2" name="newuser" initials="n" lastIdx="1" clrIdx="2"/>
  <p:cmAuthor id="3" name="Zubrow, Alexis" initials="ZA" lastIdx="1" clrIdx="3">
    <p:extLst>
      <p:ext uri="{19B8F6BF-5375-455C-9EA6-DF929625EA0E}">
        <p15:presenceInfo xmlns:p15="http://schemas.microsoft.com/office/powerpoint/2012/main" userId="S-1-5-21-1339303556-449845944-1601390327-258611" providerId="AD"/>
      </p:ext>
    </p:extLst>
  </p:cmAuthor>
  <p:cmAuthor id="4" name="Eyth, Alison" initials="EA" lastIdx="11" clrIdx="4">
    <p:extLst>
      <p:ext uri="{19B8F6BF-5375-455C-9EA6-DF929625EA0E}">
        <p15:presenceInfo xmlns:p15="http://schemas.microsoft.com/office/powerpoint/2012/main" userId="S-1-5-21-1339303556-449845944-1601390327-223308" providerId="AD"/>
      </p:ext>
    </p:extLst>
  </p:cmAuthor>
  <p:cmAuthor id="5" name="Vukovich, Jeffrey" initials="VJ" lastIdx="11" clrIdx="5">
    <p:extLst>
      <p:ext uri="{19B8F6BF-5375-455C-9EA6-DF929625EA0E}">
        <p15:presenceInfo xmlns:p15="http://schemas.microsoft.com/office/powerpoint/2012/main" userId="S-1-5-21-1339303556-449845944-1601390327-3744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561" autoAdjust="0"/>
    <p:restoredTop sz="88881" autoAdjust="0"/>
  </p:normalViewPr>
  <p:slideViewPr>
    <p:cSldViewPr>
      <p:cViewPr varScale="1">
        <p:scale>
          <a:sx n="73" d="100"/>
          <a:sy n="73" d="100"/>
        </p:scale>
        <p:origin x="211"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000"/>
    </p:cViewPr>
  </p:sorterViewPr>
  <p:notesViewPr>
    <p:cSldViewPr>
      <p:cViewPr varScale="1">
        <p:scale>
          <a:sx n="60" d="100"/>
          <a:sy n="60" d="100"/>
        </p:scale>
        <p:origin x="-200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[2014_NEI_summary.xlsx]Sheet2!PivotTable1</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NEI2014v2 Annual NOx Emissions – National Totals (tons/year)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s>
    <c:plotArea>
      <c:layout/>
      <c:barChart>
        <c:barDir val="col"/>
        <c:grouping val="clustered"/>
        <c:varyColors val="0"/>
        <c:ser>
          <c:idx val="0"/>
          <c:order val="0"/>
          <c:tx>
            <c:strRef>
              <c:f>Sheet2!$B$1</c:f>
              <c:strCache>
                <c:ptCount val="1"/>
                <c:pt idx="0">
                  <c:v>Total</c:v>
                </c:pt>
              </c:strCache>
            </c:strRef>
          </c:tx>
          <c:spPr>
            <a:solidFill>
              <a:schemeClr val="accent1"/>
            </a:solidFill>
            <a:ln>
              <a:noFill/>
            </a:ln>
            <a:effectLst/>
          </c:spPr>
          <c:invertIfNegative val="0"/>
          <c:cat>
            <c:strRef>
              <c:f>Sheet2!$A$2:$A$16</c:f>
              <c:strCache>
                <c:ptCount val="14"/>
                <c:pt idx="0">
                  <c:v>Bio</c:v>
                </c:pt>
                <c:pt idx="1">
                  <c:v>Comm</c:v>
                </c:pt>
                <c:pt idx="2">
                  <c:v>Dust/Fires</c:v>
                </c:pt>
                <c:pt idx="3">
                  <c:v>Fuel</c:v>
                </c:pt>
                <c:pt idx="4">
                  <c:v>Marine</c:v>
                </c:pt>
                <c:pt idx="5">
                  <c:v>Offroad</c:v>
                </c:pt>
                <c:pt idx="6">
                  <c:v>Rail</c:v>
                </c:pt>
                <c:pt idx="7">
                  <c:v>Solvent</c:v>
                </c:pt>
                <c:pt idx="8">
                  <c:v>EGU</c:v>
                </c:pt>
                <c:pt idx="9">
                  <c:v>Residential</c:v>
                </c:pt>
                <c:pt idx="10">
                  <c:v>Onroad-Diesel</c:v>
                </c:pt>
                <c:pt idx="11">
                  <c:v>Onroad-Gas</c:v>
                </c:pt>
                <c:pt idx="12">
                  <c:v>ComFC</c:v>
                </c:pt>
                <c:pt idx="13">
                  <c:v>Indust</c:v>
                </c:pt>
              </c:strCache>
            </c:strRef>
          </c:cat>
          <c:val>
            <c:numRef>
              <c:f>Sheet2!$B$2:$B$16</c:f>
              <c:numCache>
                <c:formatCode>General</c:formatCode>
                <c:ptCount val="14"/>
                <c:pt idx="0">
                  <c:v>903179.70270000002</c:v>
                </c:pt>
                <c:pt idx="1">
                  <c:v>113783.861582686</c:v>
                </c:pt>
                <c:pt idx="2">
                  <c:v>290612.9022469708</c:v>
                </c:pt>
                <c:pt idx="3">
                  <c:v>824301.17996770807</c:v>
                </c:pt>
                <c:pt idx="4">
                  <c:v>1216327.7473227901</c:v>
                </c:pt>
                <c:pt idx="5">
                  <c:v>1563076.5998536434</c:v>
                </c:pt>
                <c:pt idx="6">
                  <c:v>844351.54682785203</c:v>
                </c:pt>
                <c:pt idx="7">
                  <c:v>2955.5819121591999</c:v>
                </c:pt>
                <c:pt idx="8">
                  <c:v>1759629.8140457838</c:v>
                </c:pt>
                <c:pt idx="9">
                  <c:v>321971.30887686205</c:v>
                </c:pt>
                <c:pt idx="10">
                  <c:v>2286748.9045734433</c:v>
                </c:pt>
                <c:pt idx="11">
                  <c:v>2378458.5797669082</c:v>
                </c:pt>
                <c:pt idx="12">
                  <c:v>246600.15202752579</c:v>
                </c:pt>
                <c:pt idx="13">
                  <c:v>1703331.1148492685</c:v>
                </c:pt>
              </c:numCache>
            </c:numRef>
          </c:val>
          <c:extLst>
            <c:ext xmlns:c16="http://schemas.microsoft.com/office/drawing/2014/chart" uri="{C3380CC4-5D6E-409C-BE32-E72D297353CC}">
              <c16:uniqueId val="{00000000-E5CF-2445-9837-6986CB93F59B}"/>
            </c:ext>
          </c:extLst>
        </c:ser>
        <c:dLbls>
          <c:showLegendKey val="0"/>
          <c:showVal val="0"/>
          <c:showCatName val="0"/>
          <c:showSerName val="0"/>
          <c:showPercent val="0"/>
          <c:showBubbleSize val="0"/>
        </c:dLbls>
        <c:gapWidth val="219"/>
        <c:overlap val="-27"/>
        <c:axId val="738233352"/>
        <c:axId val="783649640"/>
      </c:barChart>
      <c:catAx>
        <c:axId val="738233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783649640"/>
        <c:crosses val="autoZero"/>
        <c:auto val="1"/>
        <c:lblAlgn val="ctr"/>
        <c:lblOffset val="100"/>
        <c:noMultiLvlLbl val="0"/>
      </c:catAx>
      <c:valAx>
        <c:axId val="783649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823335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0.34924</cdr:x>
      <cdr:y>0.15942</cdr:y>
    </cdr:from>
    <cdr:to>
      <cdr:x>0.3499</cdr:x>
      <cdr:y>0.41418</cdr:y>
    </cdr:to>
    <cdr:cxnSp macro="">
      <cdr:nvCxnSpPr>
        <cdr:cNvPr id="4" name="Straight Arrow Connector 3">
          <a:extLst xmlns:a="http://schemas.openxmlformats.org/drawingml/2006/main">
            <a:ext uri="{FF2B5EF4-FFF2-40B4-BE49-F238E27FC236}">
              <a16:creationId xmlns:a16="http://schemas.microsoft.com/office/drawing/2014/main" id="{37CDE51D-ECA1-1C4D-920A-E98DB8A8E133}"/>
            </a:ext>
          </a:extLst>
        </cdr:cNvPr>
        <cdr:cNvCxnSpPr/>
      </cdr:nvCxnSpPr>
      <cdr:spPr>
        <a:xfrm xmlns:a="http://schemas.openxmlformats.org/drawingml/2006/main">
          <a:off x="3119394" y="874636"/>
          <a:ext cx="5895" cy="1397715"/>
        </a:xfrm>
        <a:prstGeom xmlns:a="http://schemas.openxmlformats.org/drawingml/2006/main" prst="straightConnector1">
          <a:avLst/>
        </a:prstGeom>
        <a:ln xmlns:a="http://schemas.openxmlformats.org/drawingml/2006/main" w="57150">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0.46867</cdr:x>
      <cdr:y>0.21497</cdr:y>
    </cdr:from>
    <cdr:to>
      <cdr:x>0.46933</cdr:x>
      <cdr:y>0.46973</cdr:y>
    </cdr:to>
    <cdr:cxnSp macro="">
      <cdr:nvCxnSpPr>
        <cdr:cNvPr id="3" name="Straight Arrow Connector 2">
          <a:extLst xmlns:a="http://schemas.openxmlformats.org/drawingml/2006/main">
            <a:ext uri="{FF2B5EF4-FFF2-40B4-BE49-F238E27FC236}">
              <a16:creationId xmlns:a16="http://schemas.microsoft.com/office/drawing/2014/main" id="{84B0EEA0-B513-4447-B960-A35D1CF57E4E}"/>
            </a:ext>
          </a:extLst>
        </cdr:cNvPr>
        <cdr:cNvCxnSpPr/>
      </cdr:nvCxnSpPr>
      <cdr:spPr>
        <a:xfrm xmlns:a="http://schemas.openxmlformats.org/drawingml/2006/main">
          <a:off x="4186194" y="1179436"/>
          <a:ext cx="5895" cy="1397715"/>
        </a:xfrm>
        <a:prstGeom xmlns:a="http://schemas.openxmlformats.org/drawingml/2006/main" prst="straightConnector1">
          <a:avLst/>
        </a:prstGeom>
        <a:ln xmlns:a="http://schemas.openxmlformats.org/drawingml/2006/main" w="57150">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523" cy="464662"/>
          </a:xfrm>
          <a:prstGeom prst="rect">
            <a:avLst/>
          </a:prstGeom>
        </p:spPr>
        <p:txBody>
          <a:bodyPr vert="horz" lIns="91330" tIns="45665" rIns="91330" bIns="45665" rtlCol="0"/>
          <a:lstStyle>
            <a:lvl1pPr algn="l">
              <a:defRPr sz="1200"/>
            </a:lvl1pPr>
          </a:lstStyle>
          <a:p>
            <a:endParaRPr lang="en-US"/>
          </a:p>
        </p:txBody>
      </p:sp>
      <p:sp>
        <p:nvSpPr>
          <p:cNvPr id="3" name="Date Placeholder 2"/>
          <p:cNvSpPr>
            <a:spLocks noGrp="1"/>
          </p:cNvSpPr>
          <p:nvPr>
            <p:ph type="dt" sz="quarter" idx="1"/>
          </p:nvPr>
        </p:nvSpPr>
        <p:spPr>
          <a:xfrm>
            <a:off x="3971292" y="0"/>
            <a:ext cx="3037523" cy="464662"/>
          </a:xfrm>
          <a:prstGeom prst="rect">
            <a:avLst/>
          </a:prstGeom>
        </p:spPr>
        <p:txBody>
          <a:bodyPr vert="horz" lIns="91330" tIns="45665" rIns="91330" bIns="45665" rtlCol="0"/>
          <a:lstStyle>
            <a:lvl1pPr algn="r">
              <a:defRPr sz="1200"/>
            </a:lvl1pPr>
          </a:lstStyle>
          <a:p>
            <a:fld id="{7782BE8E-4388-45F4-AC55-867814BF78B0}" type="datetimeFigureOut">
              <a:rPr lang="en-US" smtClean="0"/>
              <a:pPr/>
              <a:t>5/8/2018</a:t>
            </a:fld>
            <a:endParaRPr lang="en-US"/>
          </a:p>
        </p:txBody>
      </p:sp>
      <p:sp>
        <p:nvSpPr>
          <p:cNvPr id="4" name="Footer Placeholder 3"/>
          <p:cNvSpPr>
            <a:spLocks noGrp="1"/>
          </p:cNvSpPr>
          <p:nvPr>
            <p:ph type="ftr" sz="quarter" idx="2"/>
          </p:nvPr>
        </p:nvSpPr>
        <p:spPr>
          <a:xfrm>
            <a:off x="0" y="8830153"/>
            <a:ext cx="3037523" cy="464662"/>
          </a:xfrm>
          <a:prstGeom prst="rect">
            <a:avLst/>
          </a:prstGeom>
        </p:spPr>
        <p:txBody>
          <a:bodyPr vert="horz" lIns="91330" tIns="45665" rIns="91330" bIns="45665" rtlCol="0" anchor="b"/>
          <a:lstStyle>
            <a:lvl1pPr algn="l">
              <a:defRPr sz="1200"/>
            </a:lvl1pPr>
          </a:lstStyle>
          <a:p>
            <a:endParaRPr lang="en-US"/>
          </a:p>
        </p:txBody>
      </p:sp>
      <p:sp>
        <p:nvSpPr>
          <p:cNvPr id="5" name="Slide Number Placeholder 4"/>
          <p:cNvSpPr>
            <a:spLocks noGrp="1"/>
          </p:cNvSpPr>
          <p:nvPr>
            <p:ph type="sldNum" sz="quarter" idx="3"/>
          </p:nvPr>
        </p:nvSpPr>
        <p:spPr>
          <a:xfrm>
            <a:off x="3971292" y="8830153"/>
            <a:ext cx="3037523" cy="464662"/>
          </a:xfrm>
          <a:prstGeom prst="rect">
            <a:avLst/>
          </a:prstGeom>
        </p:spPr>
        <p:txBody>
          <a:bodyPr vert="horz" lIns="91330" tIns="45665" rIns="91330" bIns="45665" rtlCol="0" anchor="b"/>
          <a:lstStyle>
            <a:lvl1pPr algn="r">
              <a:defRPr sz="1200"/>
            </a:lvl1pPr>
          </a:lstStyle>
          <a:p>
            <a:fld id="{AB22A806-AAAB-4323-9C5A-E0AE9330274B}" type="slidenum">
              <a:rPr lang="en-US" smtClean="0"/>
              <a:pPr/>
              <a:t>‹#›</a:t>
            </a:fld>
            <a:endParaRPr lang="en-US"/>
          </a:p>
        </p:txBody>
      </p:sp>
    </p:spTree>
    <p:extLst>
      <p:ext uri="{BB962C8B-B14F-4D97-AF65-F5344CB8AC3E}">
        <p14:creationId xmlns:p14="http://schemas.microsoft.com/office/powerpoint/2010/main" val="549732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8" rIns="93175" bIns="46588"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5" tIns="46588" rIns="93175" bIns="46588" rtlCol="0"/>
          <a:lstStyle>
            <a:lvl1pPr algn="r">
              <a:defRPr sz="1200"/>
            </a:lvl1pPr>
          </a:lstStyle>
          <a:p>
            <a:fld id="{E768F8DF-0D6B-466A-A773-FCAEDD85D409}" type="datetimeFigureOut">
              <a:rPr lang="en-US" smtClean="0"/>
              <a:pPr/>
              <a:t>5/8/2018</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5" tIns="46588" rIns="93175" bIns="46588"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5" tIns="46588" rIns="93175" bIns="4658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8" rIns="93175"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5" tIns="46588" rIns="93175" bIns="46588" rtlCol="0" anchor="b"/>
          <a:lstStyle>
            <a:lvl1pPr algn="r">
              <a:defRPr sz="1200"/>
            </a:lvl1pPr>
          </a:lstStyle>
          <a:p>
            <a:fld id="{E49FF909-214C-4283-A38D-5D8E6479E603}" type="slidenum">
              <a:rPr lang="en-US" smtClean="0"/>
              <a:pPr/>
              <a:t>‹#›</a:t>
            </a:fld>
            <a:endParaRPr lang="en-US"/>
          </a:p>
        </p:txBody>
      </p:sp>
    </p:spTree>
    <p:extLst>
      <p:ext uri="{BB962C8B-B14F-4D97-AF65-F5344CB8AC3E}">
        <p14:creationId xmlns:p14="http://schemas.microsoft.com/office/powerpoint/2010/main" val="2607649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FF909-214C-4283-A38D-5D8E6479E603}" type="slidenum">
              <a:rPr lang="en-US" smtClean="0"/>
              <a:pPr/>
              <a:t>1</a:t>
            </a:fld>
            <a:endParaRPr lang="en-US"/>
          </a:p>
        </p:txBody>
      </p:sp>
    </p:spTree>
    <p:extLst>
      <p:ext uri="{BB962C8B-B14F-4D97-AF65-F5344CB8AC3E}">
        <p14:creationId xmlns:p14="http://schemas.microsoft.com/office/powerpoint/2010/main" val="2097979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FF909-214C-4283-A38D-5D8E6479E603}" type="slidenum">
              <a:rPr lang="en-US" smtClean="0"/>
              <a:pPr/>
              <a:t>2</a:t>
            </a:fld>
            <a:endParaRPr lang="en-US"/>
          </a:p>
        </p:txBody>
      </p:sp>
    </p:spTree>
    <p:extLst>
      <p:ext uri="{BB962C8B-B14F-4D97-AF65-F5344CB8AC3E}">
        <p14:creationId xmlns:p14="http://schemas.microsoft.com/office/powerpoint/2010/main" val="26403924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Title 8"/>
          <p:cNvSpPr>
            <a:spLocks noGrp="1"/>
          </p:cNvSpPr>
          <p:nvPr>
            <p:ph type="ctrTitle"/>
          </p:nvPr>
        </p:nvSpPr>
        <p:spPr>
          <a:xfrm>
            <a:off x="685800" y="1752605"/>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4"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a:xfrm>
            <a:off x="7706202" y="6407944"/>
            <a:ext cx="941070" cy="365760"/>
          </a:xfrm>
        </p:spPr>
        <p:txBody>
          <a:bodyPr/>
          <a:lstStyle>
            <a:lvl1pPr>
              <a:defRPr>
                <a:solidFill>
                  <a:srgbClr val="FFFFFF"/>
                </a:solidFill>
              </a:defRPr>
            </a:lvl1pPr>
            <a:extLst/>
          </a:lstStyle>
          <a:p>
            <a:r>
              <a:rPr lang="en-US" dirty="0"/>
              <a:t>8/14/2017</a:t>
            </a:r>
          </a:p>
        </p:txBody>
      </p:sp>
      <p:sp>
        <p:nvSpPr>
          <p:cNvPr id="19" name="Footer Placeholder 18"/>
          <p:cNvSpPr>
            <a:spLocks noGrp="1"/>
          </p:cNvSpPr>
          <p:nvPr>
            <p:ph type="ftr" sz="quarter" idx="11"/>
          </p:nvPr>
        </p:nvSpPr>
        <p:spPr>
          <a:xfrm>
            <a:off x="0" y="6492879"/>
            <a:ext cx="3657600" cy="323015"/>
          </a:xfrm>
        </p:spPr>
        <p:txBody>
          <a:bodyPr/>
          <a:lstStyle>
            <a:lvl1pPr>
              <a:defRPr sz="1000">
                <a:solidFill>
                  <a:schemeClr val="accent1">
                    <a:tint val="20000"/>
                  </a:schemeClr>
                </a:solidFill>
              </a:defRPr>
            </a:lvl1pPr>
            <a:extLst/>
          </a:lstStyle>
          <a:p>
            <a:r>
              <a:rPr lang="en-US" dirty="0"/>
              <a:t>US EPA OAQPS, Emission Inventory and Analysis Group</a:t>
            </a: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1C894BD-DCE2-4A96-A9AF-225BBEAC2A4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33"/>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3891E54-FDBA-45F8-91F6-5708D7EC203B}" type="datetime1">
              <a:rPr lang="en-US" smtClean="0"/>
              <a:pPr/>
              <a:t>5/8/2018</a:t>
            </a:fld>
            <a:endParaRPr lang="en-US"/>
          </a:p>
        </p:txBody>
      </p:sp>
      <p:sp>
        <p:nvSpPr>
          <p:cNvPr id="5" name="Footer Placeholder 4"/>
          <p:cNvSpPr>
            <a:spLocks noGrp="1"/>
          </p:cNvSpPr>
          <p:nvPr>
            <p:ph type="ftr" sz="quarter" idx="11"/>
          </p:nvPr>
        </p:nvSpPr>
        <p:spPr/>
        <p:txBody>
          <a:bodyPr/>
          <a:lstStyle/>
          <a:p>
            <a:r>
              <a:rPr lang="en-US" dirty="0"/>
              <a:t>US EPA OAQPS, Emission Inventory and Analysis Group</a:t>
            </a:r>
          </a:p>
        </p:txBody>
      </p:sp>
      <p:sp>
        <p:nvSpPr>
          <p:cNvPr id="6" name="Slide Number Placeholder 5"/>
          <p:cNvSpPr>
            <a:spLocks noGrp="1"/>
          </p:cNvSpPr>
          <p:nvPr>
            <p:ph type="sldNum" sz="quarter" idx="12"/>
          </p:nvPr>
        </p:nvSpPr>
        <p:spPr/>
        <p:txBody>
          <a:bodyPr/>
          <a:lstStyle/>
          <a:p>
            <a:fld id="{61C894BD-DCE2-4A96-A9AF-225BBEAC2A4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4"/>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4B6E3F2-AFAA-4D24-8B99-FEF50B4E69E7}" type="datetime1">
              <a:rPr lang="en-US" smtClean="0"/>
              <a:pPr/>
              <a:t>5/8/2018</a:t>
            </a:fld>
            <a:endParaRPr lang="en-US"/>
          </a:p>
        </p:txBody>
      </p:sp>
      <p:sp>
        <p:nvSpPr>
          <p:cNvPr id="5" name="Footer Placeholder 4"/>
          <p:cNvSpPr>
            <a:spLocks noGrp="1"/>
          </p:cNvSpPr>
          <p:nvPr>
            <p:ph type="ftr" sz="quarter" idx="11"/>
          </p:nvPr>
        </p:nvSpPr>
        <p:spPr/>
        <p:txBody>
          <a:bodyPr/>
          <a:lstStyle/>
          <a:p>
            <a:r>
              <a:rPr lang="en-US" dirty="0"/>
              <a:t>US EPA OAQPS, Emission Inventory and Analysis Group</a:t>
            </a:r>
          </a:p>
        </p:txBody>
      </p:sp>
      <p:sp>
        <p:nvSpPr>
          <p:cNvPr id="6" name="Slide Number Placeholder 5"/>
          <p:cNvSpPr>
            <a:spLocks noGrp="1"/>
          </p:cNvSpPr>
          <p:nvPr>
            <p:ph type="sldNum" sz="quarter" idx="12"/>
          </p:nvPr>
        </p:nvSpPr>
        <p:spPr/>
        <p:txBody>
          <a:bodyPr/>
          <a:lstStyle/>
          <a:p>
            <a:fld id="{61C894BD-DCE2-4A96-A9AF-225BBEAC2A4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7696200" y="6407944"/>
            <a:ext cx="951072" cy="365760"/>
          </a:xfrm>
        </p:spPr>
        <p:txBody>
          <a:bodyPr/>
          <a:lstStyle>
            <a:lvl1pPr>
              <a:defRPr/>
            </a:lvl1pPr>
          </a:lstStyle>
          <a:p>
            <a:r>
              <a:rPr lang="en-US" dirty="0"/>
              <a:t>3/15/2018</a:t>
            </a:r>
          </a:p>
        </p:txBody>
      </p:sp>
      <p:sp>
        <p:nvSpPr>
          <p:cNvPr id="6" name="Slide Number Placeholder 5"/>
          <p:cNvSpPr>
            <a:spLocks noGrp="1"/>
          </p:cNvSpPr>
          <p:nvPr>
            <p:ph type="sldNum" sz="quarter" idx="12"/>
          </p:nvPr>
        </p:nvSpPr>
        <p:spPr/>
        <p:txBody>
          <a:bodyPr/>
          <a:lstStyle/>
          <a:p>
            <a:fld id="{61C894BD-DCE2-4A96-A9AF-225BBEAC2A40}"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lvl1pPr>
              <a:defRPr/>
            </a:lvl1pPr>
          </a:lstStyle>
          <a:p>
            <a:r>
              <a:rPr lang="en-US" dirty="0"/>
              <a:t>3/15/2018</a:t>
            </a:r>
          </a:p>
        </p:txBody>
      </p:sp>
      <p:sp>
        <p:nvSpPr>
          <p:cNvPr id="6" name="Slide Number Placeholder 5"/>
          <p:cNvSpPr>
            <a:spLocks noGrp="1"/>
          </p:cNvSpPr>
          <p:nvPr>
            <p:ph type="sldNum" sz="quarter" idx="12"/>
          </p:nvPr>
        </p:nvSpPr>
        <p:spPr/>
        <p:txBody>
          <a:bodyPr/>
          <a:lstStyle/>
          <a:p>
            <a:fld id="{61C894BD-DCE2-4A96-A9AF-225BBEAC2A40}"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2"/>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32"/>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D54C6A6-87B3-41A2-A18F-7E4E7206EED7}" type="datetime1">
              <a:rPr lang="en-US" smtClean="0"/>
              <a:pPr/>
              <a:t>5/8/2018</a:t>
            </a:fld>
            <a:endParaRPr lang="en-US"/>
          </a:p>
        </p:txBody>
      </p:sp>
      <p:sp>
        <p:nvSpPr>
          <p:cNvPr id="7" name="Slide Number Placeholder 6"/>
          <p:cNvSpPr>
            <a:spLocks noGrp="1"/>
          </p:cNvSpPr>
          <p:nvPr>
            <p:ph type="sldNum" sz="quarter" idx="12"/>
          </p:nvPr>
        </p:nvSpPr>
        <p:spPr/>
        <p:txBody>
          <a:bodyPr/>
          <a:lstStyle/>
          <a:p>
            <a:fld id="{61C894BD-DCE2-4A96-A9AF-225BBEAC2A40}"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8"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8"/>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7" y="1444298"/>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3F539EC-FA9C-4557-ADEF-16E6D24D8931}" type="datetime1">
              <a:rPr lang="en-US" smtClean="0"/>
              <a:pPr/>
              <a:t>5/8/2018</a:t>
            </a:fld>
            <a:endParaRPr lang="en-US"/>
          </a:p>
        </p:txBody>
      </p:sp>
      <p:sp>
        <p:nvSpPr>
          <p:cNvPr id="8" name="Footer Placeholder 7"/>
          <p:cNvSpPr>
            <a:spLocks noGrp="1"/>
          </p:cNvSpPr>
          <p:nvPr>
            <p:ph type="ftr" sz="quarter" idx="11"/>
          </p:nvPr>
        </p:nvSpPr>
        <p:spPr/>
        <p:txBody>
          <a:bodyPr/>
          <a:lstStyle/>
          <a:p>
            <a:r>
              <a:rPr lang="en-US" dirty="0"/>
              <a:t>US EPA OAQPS, Emission Inventory and Analysis Group</a:t>
            </a:r>
          </a:p>
        </p:txBody>
      </p:sp>
      <p:sp>
        <p:nvSpPr>
          <p:cNvPr id="9" name="Slide Number Placeholder 8"/>
          <p:cNvSpPr>
            <a:spLocks noGrp="1"/>
          </p:cNvSpPr>
          <p:nvPr>
            <p:ph type="sldNum" sz="quarter" idx="12"/>
          </p:nvPr>
        </p:nvSpPr>
        <p:spPr/>
        <p:txBody>
          <a:bodyPr/>
          <a:lstStyle/>
          <a:p>
            <a:fld id="{61C894BD-DCE2-4A96-A9AF-225BBEAC2A4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DBA3DEE-D6A2-4108-BF0D-8CD761C1BB4E}" type="datetime1">
              <a:rPr lang="en-US" smtClean="0"/>
              <a:pPr/>
              <a:t>5/8/2018</a:t>
            </a:fld>
            <a:endParaRPr lang="en-US"/>
          </a:p>
        </p:txBody>
      </p:sp>
      <p:sp>
        <p:nvSpPr>
          <p:cNvPr id="5" name="Slide Number Placeholder 4"/>
          <p:cNvSpPr>
            <a:spLocks noGrp="1"/>
          </p:cNvSpPr>
          <p:nvPr>
            <p:ph type="sldNum" sz="quarter" idx="12"/>
          </p:nvPr>
        </p:nvSpPr>
        <p:spPr/>
        <p:txBody>
          <a:bodyPr/>
          <a:lstStyle/>
          <a:p>
            <a:fld id="{61C894BD-DCE2-4A96-A9AF-225BBEAC2A40}"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96200" y="6407944"/>
            <a:ext cx="951072" cy="365760"/>
          </a:xfrm>
        </p:spPr>
        <p:txBody>
          <a:bodyPr/>
          <a:lstStyle>
            <a:lvl1pPr>
              <a:defRPr/>
            </a:lvl1pPr>
          </a:lstStyle>
          <a:p>
            <a:r>
              <a:rPr lang="en-US" dirty="0"/>
              <a:t>3/15/2018</a:t>
            </a:r>
          </a:p>
        </p:txBody>
      </p:sp>
      <p:sp>
        <p:nvSpPr>
          <p:cNvPr id="4" name="Slide Number Placeholder 3"/>
          <p:cNvSpPr>
            <a:spLocks noGrp="1"/>
          </p:cNvSpPr>
          <p:nvPr>
            <p:ph type="sldNum" sz="quarter" idx="12"/>
          </p:nvPr>
        </p:nvSpPr>
        <p:spPr/>
        <p:txBody>
          <a:bodyPr/>
          <a:lstStyle/>
          <a:p>
            <a:fld id="{61C894BD-DCE2-4A96-A9AF-225BBEAC2A4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lvl1pPr>
              <a:defRPr/>
            </a:lvl1pPr>
          </a:lstStyle>
          <a:p>
            <a:r>
              <a:rPr lang="en-US" dirty="0"/>
              <a:t>3/14/2018</a:t>
            </a:r>
          </a:p>
        </p:txBody>
      </p:sp>
      <p:sp>
        <p:nvSpPr>
          <p:cNvPr id="7" name="Slide Number Placeholder 6"/>
          <p:cNvSpPr>
            <a:spLocks noGrp="1"/>
          </p:cNvSpPr>
          <p:nvPr>
            <p:ph type="sldNum" sz="quarter" idx="12"/>
          </p:nvPr>
        </p:nvSpPr>
        <p:spPr/>
        <p:txBody>
          <a:bodyPr/>
          <a:lstStyle/>
          <a:p>
            <a:fld id="{61C894BD-DCE2-4A96-A9AF-225BBEAC2A4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7F70F5D-DBD7-4E1C-AE9A-5E07E8AC14F9}" type="datetime1">
              <a:rPr lang="en-US" smtClean="0"/>
              <a:pPr/>
              <a:t>5/8/2018</a:t>
            </a:fld>
            <a:endParaRPr lang="en-US"/>
          </a:p>
        </p:txBody>
      </p:sp>
      <p:sp>
        <p:nvSpPr>
          <p:cNvPr id="6" name="Footer Placeholder 5"/>
          <p:cNvSpPr>
            <a:spLocks noGrp="1"/>
          </p:cNvSpPr>
          <p:nvPr>
            <p:ph type="ftr" sz="quarter" idx="11"/>
          </p:nvPr>
        </p:nvSpPr>
        <p:spPr>
          <a:xfrm>
            <a:off x="4380074" y="6407948"/>
            <a:ext cx="2350681" cy="365125"/>
          </a:xfrm>
        </p:spPr>
        <p:txBody>
          <a:bodyPr/>
          <a:lstStyle>
            <a:lvl1pPr>
              <a:defRPr>
                <a:solidFill>
                  <a:schemeClr val="tx1"/>
                </a:solidFill>
              </a:defRPr>
            </a:lvl1pPr>
            <a:extLst/>
          </a:lstStyle>
          <a:p>
            <a:r>
              <a:rPr lang="en-US" dirty="0"/>
              <a:t>US EPA OAQPS, Emission Inventory and Analysis Group</a:t>
            </a: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1C894BD-DCE2-4A96-A9AF-225BBEAC2A40}" type="slidenum">
              <a:rPr lang="en-US" smtClean="0"/>
              <a:pPr/>
              <a:t>‹#›</a:t>
            </a:fld>
            <a:endParaRPr lang="en-US"/>
          </a:p>
        </p:txBody>
      </p:sp>
      <p:sp>
        <p:nvSpPr>
          <p:cNvPr id="2" name="Title 1"/>
          <p:cNvSpPr>
            <a:spLocks noGrp="1"/>
          </p:cNvSpPr>
          <p:nvPr>
            <p:ph type="title"/>
          </p:nvPr>
        </p:nvSpPr>
        <p:spPr>
          <a:xfrm>
            <a:off x="228601"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1" name="Straight Connector 10"/>
          <p:cNvCxnSpPr/>
          <p:nvPr/>
        </p:nvCxnSpPr>
        <p:spPr>
          <a:xfrm>
            <a:off x="-9237" y="5787742"/>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5" name="Straight Connector 14"/>
          <p:cNvCxnSpPr/>
          <p:nvPr/>
        </p:nvCxnSpPr>
        <p:spPr>
          <a:xfrm>
            <a:off x="-9237" y="5787742"/>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32"/>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D9A2A93-CF92-4B7B-BCF1-09FEFD2E7F45}" type="datetime1">
              <a:rPr lang="en-US" smtClean="0"/>
              <a:pPr/>
              <a:t>5/8/2018</a:t>
            </a:fld>
            <a:endParaRPr lang="en-US"/>
          </a:p>
        </p:txBody>
      </p:sp>
      <p:sp>
        <p:nvSpPr>
          <p:cNvPr id="22" name="Footer Placeholder 21"/>
          <p:cNvSpPr>
            <a:spLocks noGrp="1"/>
          </p:cNvSpPr>
          <p:nvPr>
            <p:ph type="ftr" sz="quarter" idx="3"/>
          </p:nvPr>
        </p:nvSpPr>
        <p:spPr>
          <a:xfrm>
            <a:off x="4380074" y="6407948"/>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dirty="0"/>
              <a:t>US EPA OAQPS, Emission Inventory and Analysis Group</a:t>
            </a:r>
          </a:p>
        </p:txBody>
      </p:sp>
      <p:sp>
        <p:nvSpPr>
          <p:cNvPr id="18" name="Slide Number Placeholder 17"/>
          <p:cNvSpPr>
            <a:spLocks noGrp="1"/>
          </p:cNvSpPr>
          <p:nvPr>
            <p:ph type="sldNum" sz="quarter" idx="4"/>
          </p:nvPr>
        </p:nvSpPr>
        <p:spPr>
          <a:xfrm>
            <a:off x="8647272" y="6407948"/>
            <a:ext cx="365760" cy="365125"/>
          </a:xfrm>
          <a:prstGeom prst="rect">
            <a:avLst/>
          </a:prstGeom>
        </p:spPr>
        <p:txBody>
          <a:bodyPr vert="horz" anchor="b"/>
          <a:lstStyle>
            <a:lvl1pPr algn="r" eaLnBrk="1" latinLnBrk="0" hangingPunct="1">
              <a:defRPr kumimoji="0" sz="1000" b="0">
                <a:solidFill>
                  <a:schemeClr val="tx1"/>
                </a:solidFill>
              </a:defRPr>
            </a:lvl1pPr>
            <a:extLst/>
          </a:lstStyle>
          <a:p>
            <a:fld id="{61C894BD-DCE2-4A96-A9AF-225BBEAC2A4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epa.gov/air-emissions-inventories/air-emissions-inventory-trainin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vibe.cira.colostate.edu/wiki/Attachments/Inventory%20Collaborative/oilgas_files/Alignment_between_national2016EMPand2017NEI_OandG_EIwork_draft_March%207_2018%20v2.pdf" TargetMode="External"/><Relationship Id="rId2" Type="http://schemas.openxmlformats.org/officeDocument/2006/relationships/hyperlink" Target="https://drive.google.com/open?id=1gSPGuunaE5J5Xbm2Cj11C72j6bq4zwdUBsV9MMBpiKE" TargetMode="External"/><Relationship Id="rId1" Type="http://schemas.openxmlformats.org/officeDocument/2006/relationships/slideLayout" Target="../slideLayouts/slideLayout2.xml"/><Relationship Id="rId5" Type="http://schemas.openxmlformats.org/officeDocument/2006/relationships/hyperlink" Target="ftp://newftp.epa.gov/Air/emismod/2016/alpha/2016fd/emissions/" TargetMode="External"/><Relationship Id="rId4" Type="http://schemas.openxmlformats.org/officeDocument/2006/relationships/hyperlink" Target="ftp://newftp.epa.gov/Air/emismod/2014/v2/2014fd/emission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views.cira.colostate.edu/wiki/wiki/9169"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ftp://newftp.epa.gov/Air/emismod/2016/alpha/2016fd/emissions/onroad/" TargetMode="External"/><Relationship Id="rId2" Type="http://schemas.openxmlformats.org/officeDocument/2006/relationships/hyperlink" Target="ftp://newftp.epa.gov/Air/emismod/2016/alpha/2016fd/"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vibe.cira.colostate.edu/wiki/wiki/9169" TargetMode="External"/><Relationship Id="rId2" Type="http://schemas.openxmlformats.org/officeDocument/2006/relationships/hyperlink" Target="http://vibe.cira.colostate.edu/wiki/wiki/9187"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ftp://newftp.epa.gov/Air/emismod/2015/alpha/" TargetMode="External"/><Relationship Id="rId2" Type="http://schemas.openxmlformats.org/officeDocument/2006/relationships/hyperlink" Target="ftp://newftp.epa.gov/Air/emismod/2014/v2/" TargetMode="External"/><Relationship Id="rId1" Type="http://schemas.openxmlformats.org/officeDocument/2006/relationships/slideLayout" Target="../slideLayouts/slideLayout2.xml"/><Relationship Id="rId4" Type="http://schemas.openxmlformats.org/officeDocument/2006/relationships/hyperlink" Target="ftp://newftp.epa.gov/Air/emismod/2016/alpha/"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www.epa.gov/air-emissions-inventories/2014-national-emissions-inventory-nei-data"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C894BD-DCE2-4A96-A9AF-225BBEAC2A40}" type="slidenum">
              <a:rPr lang="en-US" smtClean="0"/>
              <a:pPr/>
              <a:t>1</a:t>
            </a:fld>
            <a:endParaRPr lang="en-US"/>
          </a:p>
        </p:txBody>
      </p:sp>
      <p:sp>
        <p:nvSpPr>
          <p:cNvPr id="4" name="Title 3"/>
          <p:cNvSpPr>
            <a:spLocks noGrp="1"/>
          </p:cNvSpPr>
          <p:nvPr>
            <p:ph type="title"/>
          </p:nvPr>
        </p:nvSpPr>
        <p:spPr>
          <a:xfrm>
            <a:off x="417672" y="1828800"/>
            <a:ext cx="8229600" cy="1828800"/>
          </a:xfrm>
        </p:spPr>
        <p:txBody>
          <a:bodyPr>
            <a:noAutofit/>
          </a:bodyPr>
          <a:lstStyle/>
          <a:p>
            <a:r>
              <a:rPr lang="en-US" sz="4000" dirty="0"/>
              <a:t>Quarterly Update on the National Inventory Collaborative</a:t>
            </a:r>
          </a:p>
        </p:txBody>
      </p:sp>
      <p:sp>
        <p:nvSpPr>
          <p:cNvPr id="7" name="Content Placeholder 1">
            <a:extLst>
              <a:ext uri="{FF2B5EF4-FFF2-40B4-BE49-F238E27FC236}">
                <a16:creationId xmlns:a16="http://schemas.microsoft.com/office/drawing/2014/main" id="{FFB31873-B0B8-C047-8D29-5A7341F3F0CC}"/>
              </a:ext>
            </a:extLst>
          </p:cNvPr>
          <p:cNvSpPr>
            <a:spLocks noGrp="1"/>
          </p:cNvSpPr>
          <p:nvPr>
            <p:ph idx="1"/>
          </p:nvPr>
        </p:nvSpPr>
        <p:spPr>
          <a:xfrm>
            <a:off x="457200" y="4572000"/>
            <a:ext cx="8229600" cy="1600200"/>
          </a:xfrm>
        </p:spPr>
        <p:txBody>
          <a:bodyPr>
            <a:normAutofit/>
          </a:bodyPr>
          <a:lstStyle/>
          <a:p>
            <a:pPr marL="109728" indent="0">
              <a:buNone/>
            </a:pPr>
            <a:r>
              <a:rPr lang="en-US" dirty="0"/>
              <a:t>March 15, 2018</a:t>
            </a:r>
          </a:p>
        </p:txBody>
      </p:sp>
    </p:spTree>
    <p:extLst>
      <p:ext uri="{BB962C8B-B14F-4D97-AF65-F5344CB8AC3E}">
        <p14:creationId xmlns:p14="http://schemas.microsoft.com/office/powerpoint/2010/main" val="1003953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517285056"/>
              </p:ext>
            </p:extLst>
          </p:nvPr>
        </p:nvGraphicFramePr>
        <p:xfrm>
          <a:off x="260329" y="1143000"/>
          <a:ext cx="8534406" cy="4853959"/>
        </p:xfrm>
        <a:graphic>
          <a:graphicData uri="http://schemas.openxmlformats.org/drawingml/2006/table">
            <a:tbl>
              <a:tblPr firstRow="1" bandRow="1">
                <a:tableStyleId>{5C22544A-7EE6-4342-B048-85BDC9FD1C3A}</a:tableStyleId>
              </a:tblPr>
              <a:tblGrid>
                <a:gridCol w="1609252">
                  <a:extLst>
                    <a:ext uri="{9D8B030D-6E8A-4147-A177-3AD203B41FA5}">
                      <a16:colId xmlns:a16="http://schemas.microsoft.com/office/drawing/2014/main" val="2949498984"/>
                    </a:ext>
                  </a:extLst>
                </a:gridCol>
                <a:gridCol w="3124202">
                  <a:extLst>
                    <a:ext uri="{9D8B030D-6E8A-4147-A177-3AD203B41FA5}">
                      <a16:colId xmlns:a16="http://schemas.microsoft.com/office/drawing/2014/main" val="2369825276"/>
                    </a:ext>
                  </a:extLst>
                </a:gridCol>
                <a:gridCol w="1272241">
                  <a:extLst>
                    <a:ext uri="{9D8B030D-6E8A-4147-A177-3AD203B41FA5}">
                      <a16:colId xmlns:a16="http://schemas.microsoft.com/office/drawing/2014/main" val="2646483835"/>
                    </a:ext>
                  </a:extLst>
                </a:gridCol>
                <a:gridCol w="2528711">
                  <a:extLst>
                    <a:ext uri="{9D8B030D-6E8A-4147-A177-3AD203B41FA5}">
                      <a16:colId xmlns:a16="http://schemas.microsoft.com/office/drawing/2014/main" val="1706301222"/>
                    </a:ext>
                  </a:extLst>
                </a:gridCol>
              </a:tblGrid>
              <a:tr h="370840">
                <a:tc>
                  <a:txBody>
                    <a:bodyPr/>
                    <a:lstStyle/>
                    <a:p>
                      <a:r>
                        <a:rPr lang="en-US" dirty="0"/>
                        <a:t>Workgroup</a:t>
                      </a:r>
                    </a:p>
                  </a:txBody>
                  <a:tcPr/>
                </a:tc>
                <a:tc>
                  <a:txBody>
                    <a:bodyPr/>
                    <a:lstStyle/>
                    <a:p>
                      <a:r>
                        <a:rPr lang="en-US" dirty="0"/>
                        <a:t>Co-leads</a:t>
                      </a:r>
                    </a:p>
                  </a:txBody>
                  <a:tcPr/>
                </a:tc>
                <a:tc>
                  <a:txBody>
                    <a:bodyPr/>
                    <a:lstStyle/>
                    <a:p>
                      <a:r>
                        <a:rPr lang="en-US" dirty="0"/>
                        <a:t>Members</a:t>
                      </a:r>
                    </a:p>
                  </a:txBody>
                  <a:tcPr/>
                </a:tc>
                <a:tc>
                  <a:txBody>
                    <a:bodyPr/>
                    <a:lstStyle/>
                    <a:p>
                      <a:r>
                        <a:rPr lang="en-US" dirty="0"/>
                        <a:t>Beta plans</a:t>
                      </a:r>
                    </a:p>
                  </a:txBody>
                  <a:tcPr/>
                </a:tc>
                <a:extLst>
                  <a:ext uri="{0D108BD9-81ED-4DB2-BD59-A6C34878D82A}">
                    <a16:rowId xmlns:a16="http://schemas.microsoft.com/office/drawing/2014/main" val="1880045490"/>
                  </a:ext>
                </a:extLst>
              </a:tr>
              <a:tr h="370840">
                <a:tc>
                  <a:txBody>
                    <a:bodyPr/>
                    <a:lstStyle/>
                    <a:p>
                      <a:r>
                        <a:rPr lang="en-US" dirty="0"/>
                        <a:t>Onroad</a:t>
                      </a:r>
                    </a:p>
                  </a:txBody>
                  <a:tcPr anchor="ctr"/>
                </a:tc>
                <a:tc>
                  <a:txBody>
                    <a:bodyPr/>
                    <a:lstStyle/>
                    <a:p>
                      <a:r>
                        <a:rPr lang="en-US" dirty="0"/>
                        <a:t>Julie McDill (MARAMA), Alison Eyth</a:t>
                      </a:r>
                      <a:r>
                        <a:rPr lang="en-US" baseline="0" dirty="0"/>
                        <a:t> (OAQPS)</a:t>
                      </a:r>
                      <a:endParaRPr lang="en-US" dirty="0"/>
                    </a:p>
                  </a:txBody>
                  <a:tcPr anchor="ctr"/>
                </a:tc>
                <a:tc>
                  <a:txBody>
                    <a:bodyPr/>
                    <a:lstStyle/>
                    <a:p>
                      <a:pPr algn="ctr"/>
                      <a:r>
                        <a:rPr lang="en-US" dirty="0"/>
                        <a:t>30+</a:t>
                      </a:r>
                    </a:p>
                  </a:txBody>
                  <a:tcPr anchor="ctr"/>
                </a:tc>
                <a:tc>
                  <a:txBody>
                    <a:bodyPr/>
                    <a:lstStyle/>
                    <a:p>
                      <a:r>
                        <a:rPr lang="en-US" dirty="0"/>
                        <a:t>Incorporate state</a:t>
                      </a:r>
                      <a:r>
                        <a:rPr lang="en-US" baseline="0" dirty="0"/>
                        <a:t> activity: 2016, future</a:t>
                      </a:r>
                      <a:endParaRPr lang="en-US" dirty="0"/>
                    </a:p>
                  </a:txBody>
                  <a:tcPr/>
                </a:tc>
                <a:extLst>
                  <a:ext uri="{0D108BD9-81ED-4DB2-BD59-A6C34878D82A}">
                    <a16:rowId xmlns:a16="http://schemas.microsoft.com/office/drawing/2014/main" val="2437192342"/>
                  </a:ext>
                </a:extLst>
              </a:tr>
              <a:tr h="370840">
                <a:tc>
                  <a:txBody>
                    <a:bodyPr/>
                    <a:lstStyle/>
                    <a:p>
                      <a:r>
                        <a:rPr lang="en-US" dirty="0"/>
                        <a:t>Marine</a:t>
                      </a:r>
                    </a:p>
                  </a:txBody>
                  <a:tcPr anchor="ctr"/>
                </a:tc>
                <a:tc>
                  <a:txBody>
                    <a:bodyPr/>
                    <a:lstStyle/>
                    <a:p>
                      <a:r>
                        <a:rPr lang="en-US" dirty="0"/>
                        <a:t>Mark Janssen (LADCO), Michael Aldridge</a:t>
                      </a:r>
                      <a:r>
                        <a:rPr lang="en-US" baseline="0" dirty="0"/>
                        <a:t> (OTAQ)</a:t>
                      </a:r>
                      <a:endParaRPr lang="en-US" dirty="0"/>
                    </a:p>
                  </a:txBody>
                  <a:tcPr anchor="ctr"/>
                </a:tc>
                <a:tc>
                  <a:txBody>
                    <a:bodyPr/>
                    <a:lstStyle/>
                    <a:p>
                      <a:pPr algn="ctr"/>
                      <a:r>
                        <a:rPr lang="en-US" dirty="0"/>
                        <a:t>20+</a:t>
                      </a:r>
                    </a:p>
                  </a:txBody>
                  <a:tcPr anchor="ctr"/>
                </a:tc>
                <a:tc>
                  <a:txBody>
                    <a:bodyPr/>
                    <a:lstStyle/>
                    <a:p>
                      <a:r>
                        <a:rPr lang="en-US" dirty="0"/>
                        <a:t>Use AIS geolocation data</a:t>
                      </a:r>
                      <a:r>
                        <a:rPr lang="en-US" baseline="0" dirty="0"/>
                        <a:t>, </a:t>
                      </a:r>
                      <a:r>
                        <a:rPr lang="en-US" dirty="0"/>
                        <a:t>but not until v1.0</a:t>
                      </a:r>
                    </a:p>
                  </a:txBody>
                  <a:tcPr/>
                </a:tc>
                <a:extLst>
                  <a:ext uri="{0D108BD9-81ED-4DB2-BD59-A6C34878D82A}">
                    <a16:rowId xmlns:a16="http://schemas.microsoft.com/office/drawing/2014/main" val="2115450286"/>
                  </a:ext>
                </a:extLst>
              </a:tr>
              <a:tr h="370840">
                <a:tc>
                  <a:txBody>
                    <a:bodyPr/>
                    <a:lstStyle/>
                    <a:p>
                      <a:r>
                        <a:rPr lang="en-US" dirty="0"/>
                        <a:t>Rail</a:t>
                      </a:r>
                    </a:p>
                  </a:txBody>
                  <a:tcPr anchor="ctr"/>
                </a:tc>
                <a:tc>
                  <a:txBody>
                    <a:bodyPr/>
                    <a:lstStyle/>
                    <a:p>
                      <a:r>
                        <a:rPr lang="en-US" dirty="0"/>
                        <a:t>Mark Janssen (LADCO),</a:t>
                      </a:r>
                      <a:r>
                        <a:rPr lang="en-US" baseline="0" dirty="0"/>
                        <a:t> EPA OAQPS EIAG</a:t>
                      </a:r>
                      <a:endParaRPr lang="en-US" dirty="0"/>
                    </a:p>
                  </a:txBody>
                  <a:tcPr anchor="ctr"/>
                </a:tc>
                <a:tc>
                  <a:txBody>
                    <a:bodyPr/>
                    <a:lstStyle/>
                    <a:p>
                      <a:pPr algn="ctr"/>
                      <a:r>
                        <a:rPr lang="en-US" dirty="0"/>
                        <a:t>30+</a:t>
                      </a:r>
                    </a:p>
                  </a:txBody>
                  <a:tcPr anchor="ctr"/>
                </a:tc>
                <a:tc>
                  <a:txBody>
                    <a:bodyPr/>
                    <a:lstStyle/>
                    <a:p>
                      <a:r>
                        <a:rPr lang="en-US" dirty="0"/>
                        <a:t>Incorporate</a:t>
                      </a:r>
                      <a:r>
                        <a:rPr lang="en-US" baseline="0" dirty="0"/>
                        <a:t> 2016 activity</a:t>
                      </a:r>
                      <a:endParaRPr lang="en-US" dirty="0"/>
                    </a:p>
                  </a:txBody>
                  <a:tcPr/>
                </a:tc>
                <a:extLst>
                  <a:ext uri="{0D108BD9-81ED-4DB2-BD59-A6C34878D82A}">
                    <a16:rowId xmlns:a16="http://schemas.microsoft.com/office/drawing/2014/main" val="2045066328"/>
                  </a:ext>
                </a:extLst>
              </a:tr>
              <a:tr h="370840">
                <a:tc>
                  <a:txBody>
                    <a:bodyPr/>
                    <a:lstStyle/>
                    <a:p>
                      <a:r>
                        <a:rPr lang="en-US" dirty="0"/>
                        <a:t>Nonroad</a:t>
                      </a:r>
                    </a:p>
                  </a:txBody>
                  <a:tcPr anchor="ctr"/>
                </a:tc>
                <a:tc>
                  <a:txBody>
                    <a:bodyPr/>
                    <a:lstStyle/>
                    <a:p>
                      <a:r>
                        <a:rPr lang="en-US" dirty="0"/>
                        <a:t>Sarah</a:t>
                      </a:r>
                      <a:r>
                        <a:rPr lang="en-US" baseline="0" dirty="0"/>
                        <a:t> Roberts (OTAQ), </a:t>
                      </a:r>
                      <a:br>
                        <a:rPr lang="en-US" baseline="0" dirty="0"/>
                      </a:br>
                      <a:r>
                        <a:rPr lang="en-US" baseline="0" dirty="0"/>
                        <a:t>Joe Jakuta (OTC)</a:t>
                      </a:r>
                      <a:endParaRPr lang="en-US" dirty="0"/>
                    </a:p>
                  </a:txBody>
                  <a:tcPr anchor="ctr"/>
                </a:tc>
                <a:tc>
                  <a:txBody>
                    <a:bodyPr/>
                    <a:lstStyle/>
                    <a:p>
                      <a:pPr algn="ctr"/>
                      <a:r>
                        <a:rPr lang="en-US" dirty="0"/>
                        <a:t>30+</a:t>
                      </a:r>
                    </a:p>
                  </a:txBody>
                  <a:tcPr anchor="ctr"/>
                </a:tc>
                <a:tc>
                  <a:txBody>
                    <a:bodyPr/>
                    <a:lstStyle/>
                    <a:p>
                      <a:r>
                        <a:rPr lang="en-US" b="0" dirty="0"/>
                        <a:t>MOVES</a:t>
                      </a:r>
                      <a:r>
                        <a:rPr lang="en-US" b="0" baseline="0" dirty="0"/>
                        <a:t> 2014b with</a:t>
                      </a:r>
                      <a:r>
                        <a:rPr lang="en-US" baseline="0" dirty="0"/>
                        <a:t> nonroad activity and EF/fuel updates</a:t>
                      </a:r>
                      <a:endParaRPr lang="en-US" dirty="0"/>
                    </a:p>
                  </a:txBody>
                  <a:tcPr/>
                </a:tc>
                <a:extLst>
                  <a:ext uri="{0D108BD9-81ED-4DB2-BD59-A6C34878D82A}">
                    <a16:rowId xmlns:a16="http://schemas.microsoft.com/office/drawing/2014/main" val="3677808259"/>
                  </a:ext>
                </a:extLst>
              </a:tr>
              <a:tr h="734079">
                <a:tc>
                  <a:txBody>
                    <a:bodyPr/>
                    <a:lstStyle/>
                    <a:p>
                      <a:r>
                        <a:rPr lang="en-US" dirty="0"/>
                        <a:t>Meteorology</a:t>
                      </a:r>
                    </a:p>
                  </a:txBody>
                  <a:tcPr anchor="ctr"/>
                </a:tc>
                <a:tc>
                  <a:txBody>
                    <a:bodyPr/>
                    <a:lstStyle/>
                    <a:p>
                      <a:r>
                        <a:rPr lang="en-US" dirty="0"/>
                        <a:t>Chris Misenis (OAQPS)</a:t>
                      </a:r>
                      <a:r>
                        <a:rPr lang="en-US" baseline="0" dirty="0"/>
                        <a:t> [n</a:t>
                      </a:r>
                      <a:r>
                        <a:rPr lang="en-US" dirty="0"/>
                        <a:t>ot currently meeting]</a:t>
                      </a:r>
                    </a:p>
                  </a:txBody>
                  <a:tcPr anchor="ctr"/>
                </a:tc>
                <a:tc>
                  <a:txBody>
                    <a:bodyPr/>
                    <a:lstStyle/>
                    <a:p>
                      <a:pPr algn="ctr"/>
                      <a:r>
                        <a:rPr lang="en-US" dirty="0"/>
                        <a:t>15</a:t>
                      </a:r>
                    </a:p>
                  </a:txBody>
                  <a:tcPr anchor="ctr"/>
                </a:tc>
                <a:tc>
                  <a:txBody>
                    <a:bodyPr/>
                    <a:lstStyle/>
                    <a:p>
                      <a:r>
                        <a:rPr lang="en-US" dirty="0"/>
                        <a:t>EPA to release </a:t>
                      </a:r>
                      <a:r>
                        <a:rPr lang="en-US" baseline="0" dirty="0"/>
                        <a:t>evaluation</a:t>
                      </a:r>
                      <a:endParaRPr lang="en-US" dirty="0"/>
                    </a:p>
                  </a:txBody>
                  <a:tcPr/>
                </a:tc>
                <a:extLst>
                  <a:ext uri="{0D108BD9-81ED-4DB2-BD59-A6C34878D82A}">
                    <a16:rowId xmlns:a16="http://schemas.microsoft.com/office/drawing/2014/main" val="3938144851"/>
                  </a:ext>
                </a:extLst>
              </a:tr>
              <a:tr h="370840">
                <a:tc>
                  <a:txBody>
                    <a:bodyPr/>
                    <a:lstStyle/>
                    <a:p>
                      <a:r>
                        <a:rPr lang="en-US" dirty="0"/>
                        <a:t>International</a:t>
                      </a:r>
                    </a:p>
                  </a:txBody>
                  <a:tcPr anchor="ctr"/>
                </a:tc>
                <a:tc>
                  <a:txBody>
                    <a:bodyPr/>
                    <a:lstStyle/>
                    <a:p>
                      <a:r>
                        <a:rPr lang="en-US" dirty="0"/>
                        <a:t>Alison</a:t>
                      </a:r>
                      <a:r>
                        <a:rPr lang="en-US" baseline="0" dirty="0"/>
                        <a:t> Eyth (email only) [involve regional staff]</a:t>
                      </a:r>
                      <a:endParaRPr lang="en-US" dirty="0"/>
                    </a:p>
                  </a:txBody>
                  <a:tcPr anchor="ctr"/>
                </a:tc>
                <a:tc>
                  <a:txBody>
                    <a:bodyPr/>
                    <a:lstStyle/>
                    <a:p>
                      <a:pPr algn="ctr"/>
                      <a:r>
                        <a:rPr lang="en-US" dirty="0"/>
                        <a:t>10</a:t>
                      </a:r>
                    </a:p>
                  </a:txBody>
                  <a:tcPr anchor="ctr"/>
                </a:tc>
                <a:tc>
                  <a:txBody>
                    <a:bodyPr/>
                    <a:lstStyle/>
                    <a:p>
                      <a:r>
                        <a:rPr lang="en-US" dirty="0"/>
                        <a:t>Update</a:t>
                      </a:r>
                      <a:r>
                        <a:rPr lang="en-US" baseline="0" dirty="0"/>
                        <a:t> Mexico; </a:t>
                      </a:r>
                      <a:br>
                        <a:rPr lang="en-US" baseline="0" dirty="0"/>
                      </a:br>
                      <a:r>
                        <a:rPr lang="en-US" baseline="0" dirty="0"/>
                        <a:t>AK shipping? </a:t>
                      </a:r>
                      <a:endParaRPr lang="en-US" dirty="0"/>
                    </a:p>
                  </a:txBody>
                  <a:tcPr/>
                </a:tc>
                <a:extLst>
                  <a:ext uri="{0D108BD9-81ED-4DB2-BD59-A6C34878D82A}">
                    <a16:rowId xmlns:a16="http://schemas.microsoft.com/office/drawing/2014/main" val="2816972105"/>
                  </a:ext>
                </a:extLst>
              </a:tr>
            </a:tbl>
          </a:graphicData>
        </a:graphic>
      </p:graphicFrame>
      <p:sp>
        <p:nvSpPr>
          <p:cNvPr id="4" name="Slide Number Placeholder 3"/>
          <p:cNvSpPr>
            <a:spLocks noGrp="1"/>
          </p:cNvSpPr>
          <p:nvPr>
            <p:ph type="sldNum" sz="quarter" idx="12"/>
          </p:nvPr>
        </p:nvSpPr>
        <p:spPr/>
        <p:txBody>
          <a:bodyPr/>
          <a:lstStyle/>
          <a:p>
            <a:fld id="{61C894BD-DCE2-4A96-A9AF-225BBEAC2A40}" type="slidenum">
              <a:rPr lang="en-US" smtClean="0"/>
              <a:pPr/>
              <a:t>10</a:t>
            </a:fld>
            <a:endParaRPr lang="en-US"/>
          </a:p>
        </p:txBody>
      </p:sp>
      <p:sp>
        <p:nvSpPr>
          <p:cNvPr id="7" name="Title 4">
            <a:extLst>
              <a:ext uri="{FF2B5EF4-FFF2-40B4-BE49-F238E27FC236}">
                <a16:creationId xmlns:a16="http://schemas.microsoft.com/office/drawing/2014/main" id="{872B5852-ABAD-8045-80D5-AED1D14235B7}"/>
              </a:ext>
            </a:extLst>
          </p:cNvPr>
          <p:cNvSpPr>
            <a:spLocks noGrp="1"/>
          </p:cNvSpPr>
          <p:nvPr>
            <p:ph type="title"/>
          </p:nvPr>
        </p:nvSpPr>
        <p:spPr>
          <a:xfrm>
            <a:off x="228600" y="31168"/>
            <a:ext cx="8229600" cy="1143000"/>
          </a:xfrm>
        </p:spPr>
        <p:txBody>
          <a:bodyPr>
            <a:normAutofit/>
          </a:bodyPr>
          <a:lstStyle/>
          <a:p>
            <a:r>
              <a:rPr lang="en-US" dirty="0"/>
              <a:t>Workgroup Overview (2)</a:t>
            </a:r>
          </a:p>
        </p:txBody>
      </p:sp>
    </p:spTree>
    <p:extLst>
      <p:ext uri="{BB962C8B-B14F-4D97-AF65-F5344CB8AC3E}">
        <p14:creationId xmlns:p14="http://schemas.microsoft.com/office/powerpoint/2010/main" val="1340065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084" y="1417638"/>
            <a:ext cx="8555832" cy="4678362"/>
          </a:xfrm>
        </p:spPr>
        <p:txBody>
          <a:bodyPr>
            <a:normAutofit fontScale="92500"/>
          </a:bodyPr>
          <a:lstStyle/>
          <a:p>
            <a:r>
              <a:rPr lang="en-US" dirty="0"/>
              <a:t>Due to overwhelming demand for training at the Baltimore Emission Inventory Conference, </a:t>
            </a:r>
            <a:r>
              <a:rPr lang="en-US" b="1" dirty="0"/>
              <a:t>EPA OAQPS is hosting training in RTP May 15-17, 2018</a:t>
            </a:r>
          </a:p>
          <a:p>
            <a:pPr lvl="1"/>
            <a:r>
              <a:rPr lang="en-US" dirty="0"/>
              <a:t>Courses offered: point, MOVES, oil and gas, ammonia, emissions modeling and projections, toxics release inventory (TRI), SPECIATE, inventory guidance</a:t>
            </a:r>
          </a:p>
          <a:p>
            <a:pPr lvl="1"/>
            <a:r>
              <a:rPr lang="en-US" dirty="0"/>
              <a:t>Nonpoint will </a:t>
            </a:r>
            <a:r>
              <a:rPr lang="en-US" i="1" dirty="0"/>
              <a:t>not</a:t>
            </a:r>
            <a:r>
              <a:rPr lang="en-US" dirty="0"/>
              <a:t> be offered </a:t>
            </a:r>
          </a:p>
          <a:p>
            <a:r>
              <a:rPr lang="en-US" dirty="0"/>
              <a:t>Open to state/local/tribal agencies and contractors responsible for preparing inventories</a:t>
            </a:r>
          </a:p>
          <a:p>
            <a:pPr lvl="1"/>
            <a:r>
              <a:rPr lang="en-US" dirty="0"/>
              <a:t>2017 inventories are due to EPA by the end of 2018</a:t>
            </a:r>
          </a:p>
          <a:p>
            <a:r>
              <a:rPr lang="en-US" dirty="0"/>
              <a:t>Register at </a:t>
            </a:r>
            <a:r>
              <a:rPr lang="en-US" u="sng" dirty="0">
                <a:hlinkClick r:id="rId2"/>
              </a:rPr>
              <a:t>https://www.epa.gov/air-emissions-inventories/air-emissions-inventory-training</a:t>
            </a:r>
            <a:r>
              <a:rPr lang="en-US" dirty="0"/>
              <a:t>   </a:t>
            </a:r>
          </a:p>
          <a:p>
            <a:pPr lvl="1"/>
            <a:endParaRPr lang="en-US" dirty="0"/>
          </a:p>
        </p:txBody>
      </p:sp>
      <p:sp>
        <p:nvSpPr>
          <p:cNvPr id="4" name="Slide Number Placeholder 3"/>
          <p:cNvSpPr>
            <a:spLocks noGrp="1"/>
          </p:cNvSpPr>
          <p:nvPr>
            <p:ph type="sldNum" sz="quarter" idx="12"/>
          </p:nvPr>
        </p:nvSpPr>
        <p:spPr/>
        <p:txBody>
          <a:bodyPr/>
          <a:lstStyle/>
          <a:p>
            <a:fld id="{61C894BD-DCE2-4A96-A9AF-225BBEAC2A40}" type="slidenum">
              <a:rPr lang="en-US" smtClean="0"/>
              <a:pPr/>
              <a:t>11</a:t>
            </a:fld>
            <a:endParaRPr lang="en-US"/>
          </a:p>
        </p:txBody>
      </p:sp>
      <p:sp>
        <p:nvSpPr>
          <p:cNvPr id="5" name="Title 4"/>
          <p:cNvSpPr>
            <a:spLocks noGrp="1"/>
          </p:cNvSpPr>
          <p:nvPr>
            <p:ph type="title"/>
          </p:nvPr>
        </p:nvSpPr>
        <p:spPr/>
        <p:txBody>
          <a:bodyPr>
            <a:normAutofit/>
          </a:bodyPr>
          <a:lstStyle/>
          <a:p>
            <a:r>
              <a:rPr lang="en-US" dirty="0"/>
              <a:t>Upcoming NEI Training</a:t>
            </a:r>
          </a:p>
        </p:txBody>
      </p:sp>
    </p:spTree>
    <p:extLst>
      <p:ext uri="{BB962C8B-B14F-4D97-AF65-F5344CB8AC3E}">
        <p14:creationId xmlns:p14="http://schemas.microsoft.com/office/powerpoint/2010/main" val="1586453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12:10 EGUs</a:t>
            </a:r>
          </a:p>
          <a:p>
            <a:r>
              <a:rPr lang="en-US" dirty="0"/>
              <a:t>12:17 Non-EGU Point </a:t>
            </a:r>
          </a:p>
          <a:p>
            <a:r>
              <a:rPr lang="en-US" dirty="0"/>
              <a:t>12:24 Oil and gas sources (point and nonpoint)</a:t>
            </a:r>
          </a:p>
          <a:p>
            <a:r>
              <a:rPr lang="en-US" dirty="0"/>
              <a:t>12:31 Nonpoint</a:t>
            </a:r>
          </a:p>
          <a:p>
            <a:r>
              <a:rPr lang="en-US" dirty="0"/>
              <a:t>12:38 Onroad</a:t>
            </a:r>
          </a:p>
          <a:p>
            <a:r>
              <a:rPr lang="en-US" dirty="0"/>
              <a:t>12:45 Nonroad</a:t>
            </a:r>
          </a:p>
          <a:p>
            <a:r>
              <a:rPr lang="en-US" dirty="0"/>
              <a:t>12:53 Rail</a:t>
            </a:r>
          </a:p>
          <a:p>
            <a:r>
              <a:rPr lang="en-US" dirty="0"/>
              <a:t>1:00 Commercial Marine Vessels (CMV)</a:t>
            </a:r>
          </a:p>
          <a:p>
            <a:r>
              <a:rPr lang="en-US" dirty="0"/>
              <a:t>1:07 Fires</a:t>
            </a:r>
          </a:p>
          <a:p>
            <a:r>
              <a:rPr lang="en-US" dirty="0"/>
              <a:t>1:14 </a:t>
            </a:r>
            <a:r>
              <a:rPr lang="en-US" dirty="0" err="1"/>
              <a:t>Biogenics</a:t>
            </a:r>
            <a:endParaRPr lang="en-US" dirty="0"/>
          </a:p>
          <a:p>
            <a:r>
              <a:rPr lang="en-US" dirty="0"/>
              <a:t>1:21 Wrap up</a:t>
            </a:r>
          </a:p>
          <a:p>
            <a:r>
              <a:rPr lang="en-US" dirty="0"/>
              <a:t>1:30 Conclude</a:t>
            </a:r>
          </a:p>
          <a:p>
            <a:endParaRPr lang="en-US" dirty="0"/>
          </a:p>
        </p:txBody>
      </p:sp>
      <p:sp>
        <p:nvSpPr>
          <p:cNvPr id="3" name="Slide Number Placeholder 2"/>
          <p:cNvSpPr>
            <a:spLocks noGrp="1"/>
          </p:cNvSpPr>
          <p:nvPr>
            <p:ph type="sldNum" sz="quarter" idx="12"/>
          </p:nvPr>
        </p:nvSpPr>
        <p:spPr/>
        <p:txBody>
          <a:bodyPr/>
          <a:lstStyle/>
          <a:p>
            <a:fld id="{61C894BD-DCE2-4A96-A9AF-225BBEAC2A40}" type="slidenum">
              <a:rPr lang="en-US" smtClean="0"/>
              <a:pPr/>
              <a:t>12</a:t>
            </a:fld>
            <a:endParaRPr lang="en-US"/>
          </a:p>
        </p:txBody>
      </p:sp>
      <p:sp>
        <p:nvSpPr>
          <p:cNvPr id="4" name="Title 3"/>
          <p:cNvSpPr>
            <a:spLocks noGrp="1"/>
          </p:cNvSpPr>
          <p:nvPr>
            <p:ph type="title"/>
          </p:nvPr>
        </p:nvSpPr>
        <p:spPr/>
        <p:txBody>
          <a:bodyPr>
            <a:normAutofit fontScale="90000"/>
          </a:bodyPr>
          <a:lstStyle/>
          <a:p>
            <a:r>
              <a:rPr lang="en-US" dirty="0"/>
              <a:t>Collaborative Workgroup Reports</a:t>
            </a:r>
          </a:p>
        </p:txBody>
      </p:sp>
    </p:spTree>
    <p:extLst>
      <p:ext uri="{BB962C8B-B14F-4D97-AF65-F5344CB8AC3E}">
        <p14:creationId xmlns:p14="http://schemas.microsoft.com/office/powerpoint/2010/main" val="2565805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spcBef>
                <a:spcPts val="600"/>
              </a:spcBef>
            </a:pPr>
            <a:r>
              <a:rPr lang="en-US" sz="2600" dirty="0"/>
              <a:t>2016 point source data state submissions were due 1/15/2018</a:t>
            </a:r>
          </a:p>
          <a:p>
            <a:pPr>
              <a:spcBef>
                <a:spcPts val="600"/>
              </a:spcBef>
            </a:pPr>
            <a:r>
              <a:rPr lang="en-US" sz="2600" dirty="0"/>
              <a:t>EPA NEI team emailed emissions QA comparisons of 2016 data to 2014v2, 2016 TRI, and CAMD data</a:t>
            </a:r>
          </a:p>
          <a:p>
            <a:pPr>
              <a:spcBef>
                <a:spcPts val="600"/>
              </a:spcBef>
            </a:pPr>
            <a:r>
              <a:rPr lang="en-US" sz="2600" dirty="0"/>
              <a:t>2016 draft point inventory (both EGUs and non-EGUs) will be available in EIS and flat file for modeling later this month</a:t>
            </a:r>
          </a:p>
          <a:p>
            <a:pPr>
              <a:spcBef>
                <a:spcPts val="600"/>
              </a:spcBef>
            </a:pPr>
            <a:r>
              <a:rPr lang="en-US" sz="2600" dirty="0"/>
              <a:t>S/L/</a:t>
            </a:r>
            <a:r>
              <a:rPr lang="en-US" sz="2600" dirty="0" err="1"/>
              <a:t>Ts</a:t>
            </a:r>
            <a:r>
              <a:rPr lang="en-US" sz="2600" dirty="0"/>
              <a:t> may edit their data in EIS as needed or contact EPA to edit EPA-loaded data</a:t>
            </a:r>
          </a:p>
          <a:p>
            <a:pPr>
              <a:spcBef>
                <a:spcPts val="600"/>
              </a:spcBef>
            </a:pPr>
            <a:r>
              <a:rPr lang="en-US" sz="2800" b="1" u="sng" dirty="0"/>
              <a:t>Goal</a:t>
            </a:r>
            <a:r>
              <a:rPr lang="en-US" sz="2800" dirty="0"/>
              <a:t>: to have a 2016 point inventory that includes 2016-specific data, where available, and is appropriately split into EGUs (both those with and without CEMS) and non-EGUs for ERTAC and IPM</a:t>
            </a:r>
            <a:endParaRPr lang="en-US" sz="2600" dirty="0"/>
          </a:p>
          <a:p>
            <a:pPr>
              <a:spcBef>
                <a:spcPts val="600"/>
              </a:spcBef>
            </a:pPr>
            <a:endParaRPr lang="en-US" sz="2800" b="1" u="sng" dirty="0"/>
          </a:p>
          <a:p>
            <a:pPr lvl="1"/>
            <a:endParaRPr lang="en-US" dirty="0"/>
          </a:p>
        </p:txBody>
      </p:sp>
      <p:sp>
        <p:nvSpPr>
          <p:cNvPr id="3" name="Slide Number Placeholder 2"/>
          <p:cNvSpPr>
            <a:spLocks noGrp="1"/>
          </p:cNvSpPr>
          <p:nvPr>
            <p:ph type="sldNum" sz="quarter" idx="12"/>
          </p:nvPr>
        </p:nvSpPr>
        <p:spPr/>
        <p:txBody>
          <a:bodyPr/>
          <a:lstStyle/>
          <a:p>
            <a:fld id="{61C894BD-DCE2-4A96-A9AF-225BBEAC2A40}" type="slidenum">
              <a:rPr lang="en-US" smtClean="0"/>
              <a:pPr/>
              <a:t>13</a:t>
            </a:fld>
            <a:endParaRPr lang="en-US"/>
          </a:p>
        </p:txBody>
      </p:sp>
      <p:sp>
        <p:nvSpPr>
          <p:cNvPr id="4" name="Title 3"/>
          <p:cNvSpPr>
            <a:spLocks noGrp="1"/>
          </p:cNvSpPr>
          <p:nvPr>
            <p:ph type="title"/>
          </p:nvPr>
        </p:nvSpPr>
        <p:spPr/>
        <p:txBody>
          <a:bodyPr>
            <a:normAutofit/>
          </a:bodyPr>
          <a:lstStyle/>
          <a:p>
            <a:r>
              <a:rPr lang="en-US" sz="4400" dirty="0"/>
              <a:t>2016 Point Inventory</a:t>
            </a:r>
          </a:p>
        </p:txBody>
      </p:sp>
    </p:spTree>
    <p:extLst>
      <p:ext uri="{BB962C8B-B14F-4D97-AF65-F5344CB8AC3E}">
        <p14:creationId xmlns:p14="http://schemas.microsoft.com/office/powerpoint/2010/main" val="4204727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32"/>
            <a:ext cx="8229600" cy="4690868"/>
          </a:xfrm>
        </p:spPr>
        <p:txBody>
          <a:bodyPr>
            <a:normAutofit fontScale="77500" lnSpcReduction="20000"/>
          </a:bodyPr>
          <a:lstStyle/>
          <a:p>
            <a:r>
              <a:rPr lang="en-US" sz="2800" b="1" u="sng" dirty="0"/>
              <a:t>Co-leads</a:t>
            </a:r>
            <a:r>
              <a:rPr lang="en-US" sz="2800" dirty="0"/>
              <a:t>: Julie </a:t>
            </a:r>
            <a:r>
              <a:rPr lang="en-US" sz="2800" dirty="0" err="1"/>
              <a:t>McDill</a:t>
            </a:r>
            <a:r>
              <a:rPr lang="en-US" sz="2800" dirty="0"/>
              <a:t> (MARAMA), Serpil Kayin (EPA), </a:t>
            </a:r>
            <a:br>
              <a:rPr lang="en-US" sz="2800" dirty="0"/>
            </a:br>
            <a:r>
              <a:rPr lang="en-US" sz="2800" dirty="0"/>
              <a:t>Alison </a:t>
            </a:r>
            <a:r>
              <a:rPr lang="en-US" sz="2800" dirty="0" err="1"/>
              <a:t>Eyth</a:t>
            </a:r>
            <a:r>
              <a:rPr lang="en-US" sz="2800" dirty="0"/>
              <a:t> (EPA)</a:t>
            </a:r>
          </a:p>
          <a:p>
            <a:r>
              <a:rPr lang="en-US" sz="2800" b="1" u="sng" dirty="0"/>
              <a:t>Schedule</a:t>
            </a:r>
            <a:r>
              <a:rPr lang="en-US" sz="2800" dirty="0"/>
              <a:t>: Calls on 4</a:t>
            </a:r>
            <a:r>
              <a:rPr lang="en-US" sz="2800" baseline="30000" dirty="0"/>
              <a:t>th</a:t>
            </a:r>
            <a:r>
              <a:rPr lang="en-US" sz="2800" dirty="0"/>
              <a:t> Thursday at 2:00pm Eastern</a:t>
            </a:r>
          </a:p>
          <a:p>
            <a:pPr lvl="1"/>
            <a:r>
              <a:rPr lang="en-US" dirty="0"/>
              <a:t>Kickoff January 25, next call March 22</a:t>
            </a:r>
          </a:p>
          <a:p>
            <a:r>
              <a:rPr lang="en-US" sz="2800" b="1" u="sng" dirty="0"/>
              <a:t>Members</a:t>
            </a:r>
            <a:r>
              <a:rPr lang="en-US" sz="2800" dirty="0"/>
              <a:t>:</a:t>
            </a:r>
          </a:p>
          <a:p>
            <a:pPr lvl="1"/>
            <a:r>
              <a:rPr lang="en-US" dirty="0"/>
              <a:t>Adel </a:t>
            </a:r>
            <a:r>
              <a:rPr lang="en-US" dirty="0" err="1"/>
              <a:t>Alsharafi</a:t>
            </a:r>
            <a:r>
              <a:rPr lang="en-US" dirty="0"/>
              <a:t> (MO), Leon Ashford (OK), Marie Barnes (NY), </a:t>
            </a:r>
            <a:br>
              <a:rPr lang="en-US" dirty="0"/>
            </a:br>
            <a:r>
              <a:rPr lang="en-US" dirty="0"/>
              <a:t>Deb Basnight (GA), Carla Bedenbaugh (SC), Chris Beekman (OH), Molly Birnbaum (AK), Randy </a:t>
            </a:r>
            <a:r>
              <a:rPr lang="en-US" dirty="0" err="1"/>
              <a:t>Bordner</a:t>
            </a:r>
            <a:r>
              <a:rPr lang="en-US" dirty="0"/>
              <a:t> (PA), Hassan </a:t>
            </a:r>
            <a:r>
              <a:rPr lang="en-US" dirty="0" err="1"/>
              <a:t>Bouchareb</a:t>
            </a:r>
            <a:r>
              <a:rPr lang="en-US" dirty="0"/>
              <a:t> (MN), George Bowker (EPA), Emily Bull (MD), Yu-Lien Chu (WI), </a:t>
            </a:r>
            <a:br>
              <a:rPr lang="en-US" dirty="0"/>
            </a:br>
            <a:r>
              <a:rPr lang="en-US" dirty="0"/>
              <a:t>Rory Davis (IL), Barry Exum (TX), Alison Eyth (EPA), Caroline Farkas (EPA), Paula Hemmer (NC), Craig </a:t>
            </a:r>
            <a:r>
              <a:rPr lang="en-US" dirty="0" err="1"/>
              <a:t>Henrikson</a:t>
            </a:r>
            <a:r>
              <a:rPr lang="en-US" dirty="0"/>
              <a:t> (MT), Roslyn Higgin (NM), Anne Jackson (MN), Wendy Jacobs (CT), Mark Jones (NM), Serpil Kayin (EPA), Byeong-Uk Kim (GA), Steve </a:t>
            </a:r>
            <a:r>
              <a:rPr lang="en-US" dirty="0" err="1"/>
              <a:t>Lachance</a:t>
            </a:r>
            <a:r>
              <a:rPr lang="en-US" dirty="0"/>
              <a:t> (MI), Adam Lewis (NJ), Jon Loftus (WI), Doris McLeod (VA), </a:t>
            </a:r>
            <a:br>
              <a:rPr lang="en-US" dirty="0"/>
            </a:br>
            <a:r>
              <a:rPr lang="en-US" dirty="0"/>
              <a:t>Jeremy </a:t>
            </a:r>
            <a:r>
              <a:rPr lang="en-US" dirty="0" err="1"/>
              <a:t>Neustifter</a:t>
            </a:r>
            <a:r>
              <a:rPr lang="en-US" dirty="0"/>
              <a:t> (CO), Ona </a:t>
            </a:r>
            <a:r>
              <a:rPr lang="en-US" dirty="0" err="1"/>
              <a:t>Papageorgiou</a:t>
            </a:r>
            <a:r>
              <a:rPr lang="en-US" dirty="0"/>
              <a:t> (NY), Leslie Poff (KY), Andy Russo (IL), Ken Santlal (MA), Tom Shanley (MI), Eric Svingen (EPA), Curtis </a:t>
            </a:r>
            <a:r>
              <a:rPr lang="en-US" dirty="0" err="1"/>
              <a:t>Taipale</a:t>
            </a:r>
            <a:r>
              <a:rPr lang="en-US" dirty="0"/>
              <a:t> (CO), Sylvia </a:t>
            </a:r>
            <a:r>
              <a:rPr lang="en-US" dirty="0" err="1"/>
              <a:t>Vanderspek</a:t>
            </a:r>
            <a:r>
              <a:rPr lang="en-US" dirty="0"/>
              <a:t> (CA), John Welch (IN), Anna Wood (AL), Ming Xie (NC)</a:t>
            </a:r>
            <a:br>
              <a:rPr lang="en-US" dirty="0"/>
            </a:br>
            <a:endParaRPr lang="en-US" dirty="0"/>
          </a:p>
        </p:txBody>
      </p:sp>
      <p:sp>
        <p:nvSpPr>
          <p:cNvPr id="3" name="Slide Number Placeholder 2"/>
          <p:cNvSpPr>
            <a:spLocks noGrp="1"/>
          </p:cNvSpPr>
          <p:nvPr>
            <p:ph type="sldNum" sz="quarter" idx="12"/>
          </p:nvPr>
        </p:nvSpPr>
        <p:spPr/>
        <p:txBody>
          <a:bodyPr/>
          <a:lstStyle/>
          <a:p>
            <a:fld id="{61C894BD-DCE2-4A96-A9AF-225BBEAC2A40}" type="slidenum">
              <a:rPr lang="en-US" smtClean="0"/>
              <a:pPr/>
              <a:t>14</a:t>
            </a:fld>
            <a:endParaRPr lang="en-US"/>
          </a:p>
        </p:txBody>
      </p:sp>
      <p:sp>
        <p:nvSpPr>
          <p:cNvPr id="4" name="Title 3"/>
          <p:cNvSpPr>
            <a:spLocks noGrp="1"/>
          </p:cNvSpPr>
          <p:nvPr>
            <p:ph type="title"/>
          </p:nvPr>
        </p:nvSpPr>
        <p:spPr/>
        <p:txBody>
          <a:bodyPr>
            <a:noAutofit/>
          </a:bodyPr>
          <a:lstStyle/>
          <a:p>
            <a:r>
              <a:rPr lang="en-US" sz="3600" dirty="0"/>
              <a:t>Electricity Generating Units (EGUs)</a:t>
            </a:r>
          </a:p>
        </p:txBody>
      </p:sp>
    </p:spTree>
    <p:extLst>
      <p:ext uri="{BB962C8B-B14F-4D97-AF65-F5344CB8AC3E}">
        <p14:creationId xmlns:p14="http://schemas.microsoft.com/office/powerpoint/2010/main" val="3594868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1247" y="1412744"/>
            <a:ext cx="8414158" cy="5140456"/>
          </a:xfrm>
        </p:spPr>
        <p:txBody>
          <a:bodyPr>
            <a:noAutofit/>
          </a:bodyPr>
          <a:lstStyle/>
          <a:p>
            <a:r>
              <a:rPr lang="en-US" sz="2000" b="1" dirty="0"/>
              <a:t>Crosswalk &amp; Redistribution </a:t>
            </a:r>
            <a:r>
              <a:rPr lang="en-US" sz="2000" dirty="0"/>
              <a:t>of point sources into EGU and non-EGU sectors for ERTAC and IPM modeling</a:t>
            </a:r>
          </a:p>
          <a:p>
            <a:pPr lvl="1"/>
            <a:r>
              <a:rPr lang="en-US" sz="1800" dirty="0"/>
              <a:t>CEMS vs NEI will be compared to 2016 ERTAC inputs to confirm existing matches and match additional sources</a:t>
            </a:r>
          </a:p>
          <a:p>
            <a:r>
              <a:rPr lang="en-US" sz="2000" b="1" dirty="0"/>
              <a:t>Temporal allocation </a:t>
            </a:r>
            <a:r>
              <a:rPr lang="en-US" sz="2000" dirty="0"/>
              <a:t>approach for base and future years needs to be confirmed for units with and without CEMS data</a:t>
            </a:r>
          </a:p>
          <a:p>
            <a:r>
              <a:rPr lang="en-US" sz="2000" b="1" dirty="0"/>
              <a:t>Projection</a:t>
            </a:r>
          </a:p>
          <a:p>
            <a:pPr lvl="1"/>
            <a:r>
              <a:rPr lang="en-US" sz="1800" b="1" dirty="0"/>
              <a:t>ERTAC EGU</a:t>
            </a:r>
            <a:r>
              <a:rPr lang="en-US" sz="1800" dirty="0"/>
              <a:t> 2016 process</a:t>
            </a:r>
          </a:p>
          <a:p>
            <a:pPr lvl="2"/>
            <a:r>
              <a:rPr lang="en-US" sz="1600" dirty="0"/>
              <a:t>2016 complete</a:t>
            </a:r>
          </a:p>
          <a:p>
            <a:pPr lvl="2"/>
            <a:r>
              <a:rPr lang="en-US" sz="1600" dirty="0"/>
              <a:t>Projection to 2023 &amp; 2028 underway</a:t>
            </a:r>
          </a:p>
          <a:p>
            <a:pPr lvl="2"/>
            <a:r>
              <a:rPr lang="en-US" sz="1600" dirty="0"/>
              <a:t>Expect to use AEO 2018 High Oil and Gas scenario for many regions</a:t>
            </a:r>
          </a:p>
          <a:p>
            <a:pPr lvl="2"/>
            <a:r>
              <a:rPr lang="en-US" sz="1600" dirty="0"/>
              <a:t>State review of ERTAC EGU 2016/2023/2028 Expected summer 2018</a:t>
            </a:r>
          </a:p>
          <a:p>
            <a:pPr lvl="2"/>
            <a:r>
              <a:rPr lang="en-US" sz="1600" dirty="0"/>
              <a:t>2023/2028 projection targeted for Fall 2018</a:t>
            </a:r>
          </a:p>
          <a:p>
            <a:pPr lvl="1"/>
            <a:r>
              <a:rPr lang="en-US" sz="1800" dirty="0"/>
              <a:t>Both EPA and ERTAC projections should be available (timing TBD)</a:t>
            </a:r>
          </a:p>
          <a:p>
            <a:endParaRPr lang="en-US" sz="2400" dirty="0"/>
          </a:p>
        </p:txBody>
      </p:sp>
      <p:sp>
        <p:nvSpPr>
          <p:cNvPr id="3" name="Slide Number Placeholder 2"/>
          <p:cNvSpPr>
            <a:spLocks noGrp="1"/>
          </p:cNvSpPr>
          <p:nvPr>
            <p:ph type="sldNum" sz="quarter" idx="12"/>
          </p:nvPr>
        </p:nvSpPr>
        <p:spPr/>
        <p:txBody>
          <a:bodyPr/>
          <a:lstStyle/>
          <a:p>
            <a:fld id="{61C894BD-DCE2-4A96-A9AF-225BBEAC2A40}" type="slidenum">
              <a:rPr lang="en-US" smtClean="0"/>
              <a:pPr/>
              <a:t>15</a:t>
            </a:fld>
            <a:endParaRPr lang="en-US"/>
          </a:p>
        </p:txBody>
      </p:sp>
      <p:sp>
        <p:nvSpPr>
          <p:cNvPr id="4" name="Title 3"/>
          <p:cNvSpPr>
            <a:spLocks noGrp="1"/>
          </p:cNvSpPr>
          <p:nvPr>
            <p:ph type="title"/>
          </p:nvPr>
        </p:nvSpPr>
        <p:spPr>
          <a:xfrm>
            <a:off x="274320" y="269744"/>
            <a:ext cx="8555832" cy="1143000"/>
          </a:xfrm>
        </p:spPr>
        <p:txBody>
          <a:bodyPr>
            <a:normAutofit/>
          </a:bodyPr>
          <a:lstStyle/>
          <a:p>
            <a:r>
              <a:rPr lang="en-US" dirty="0"/>
              <a:t>EGU Workgroup: Approach</a:t>
            </a:r>
          </a:p>
        </p:txBody>
      </p:sp>
    </p:spTree>
    <p:extLst>
      <p:ext uri="{BB962C8B-B14F-4D97-AF65-F5344CB8AC3E}">
        <p14:creationId xmlns:p14="http://schemas.microsoft.com/office/powerpoint/2010/main" val="11622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158" y="1412744"/>
            <a:ext cx="9089232" cy="5112548"/>
          </a:xfrm>
        </p:spPr>
        <p:txBody>
          <a:bodyPr>
            <a:noAutofit/>
          </a:bodyPr>
          <a:lstStyle/>
          <a:p>
            <a:pPr lvl="1"/>
            <a:r>
              <a:rPr lang="en-US" sz="2000" b="1" dirty="0"/>
              <a:t>Alpha – </a:t>
            </a:r>
            <a:r>
              <a:rPr lang="en-US" sz="2000" dirty="0"/>
              <a:t>EPA CEM data</a:t>
            </a:r>
            <a:endParaRPr lang="en-US" sz="1800" dirty="0"/>
          </a:p>
          <a:p>
            <a:pPr lvl="1"/>
            <a:r>
              <a:rPr lang="en-US" sz="2000" b="1" dirty="0"/>
              <a:t>Beta </a:t>
            </a:r>
            <a:r>
              <a:rPr lang="en-US" sz="2000" dirty="0"/>
              <a:t>– ERTAC EGU 2016/2023/2028 without state updates</a:t>
            </a:r>
          </a:p>
          <a:p>
            <a:pPr lvl="1"/>
            <a:r>
              <a:rPr lang="en-US" sz="2000" b="1" dirty="0"/>
              <a:t>V1 </a:t>
            </a:r>
            <a:r>
              <a:rPr lang="en-US" sz="2000" dirty="0"/>
              <a:t>– ERTAC EGU 2016/2023/2028 with state updates</a:t>
            </a:r>
            <a:endParaRPr lang="en-US" sz="2800" dirty="0"/>
          </a:p>
          <a:p>
            <a:pPr lvl="2"/>
            <a:r>
              <a:rPr lang="en-US" sz="1800" dirty="0"/>
              <a:t>Other projection years are typically prepared for ERTAC EGU</a:t>
            </a:r>
          </a:p>
        </p:txBody>
      </p:sp>
      <p:sp>
        <p:nvSpPr>
          <p:cNvPr id="3" name="Slide Number Placeholder 2"/>
          <p:cNvSpPr>
            <a:spLocks noGrp="1"/>
          </p:cNvSpPr>
          <p:nvPr>
            <p:ph type="sldNum" sz="quarter" idx="12"/>
          </p:nvPr>
        </p:nvSpPr>
        <p:spPr/>
        <p:txBody>
          <a:bodyPr/>
          <a:lstStyle/>
          <a:p>
            <a:fld id="{61C894BD-DCE2-4A96-A9AF-225BBEAC2A40}" type="slidenum">
              <a:rPr lang="en-US" smtClean="0"/>
              <a:pPr/>
              <a:t>16</a:t>
            </a:fld>
            <a:endParaRPr lang="en-US"/>
          </a:p>
        </p:txBody>
      </p:sp>
      <p:sp>
        <p:nvSpPr>
          <p:cNvPr id="4" name="Title 3"/>
          <p:cNvSpPr>
            <a:spLocks noGrp="1"/>
          </p:cNvSpPr>
          <p:nvPr>
            <p:ph type="title"/>
          </p:nvPr>
        </p:nvSpPr>
        <p:spPr/>
        <p:txBody>
          <a:bodyPr>
            <a:noAutofit/>
          </a:bodyPr>
          <a:lstStyle/>
          <a:p>
            <a:r>
              <a:rPr lang="en-US" sz="3600" dirty="0"/>
              <a:t>EGU Workgroup: Inventory Versions</a:t>
            </a:r>
          </a:p>
        </p:txBody>
      </p:sp>
    </p:spTree>
    <p:extLst>
      <p:ext uri="{BB962C8B-B14F-4D97-AF65-F5344CB8AC3E}">
        <p14:creationId xmlns:p14="http://schemas.microsoft.com/office/powerpoint/2010/main" val="3238718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2600" b="1" u="sng" dirty="0"/>
              <a:t>Co-leads</a:t>
            </a:r>
            <a:r>
              <a:rPr lang="en-US" sz="2600" dirty="0"/>
              <a:t>: Tammy Manning (NC), Caroline </a:t>
            </a:r>
            <a:r>
              <a:rPr lang="en-US" sz="2600" dirty="0" err="1"/>
              <a:t>Farkas</a:t>
            </a:r>
            <a:r>
              <a:rPr lang="en-US" sz="2600" dirty="0"/>
              <a:t> (EPA)</a:t>
            </a:r>
          </a:p>
          <a:p>
            <a:r>
              <a:rPr lang="en-US" sz="2600" b="1" u="sng" dirty="0"/>
              <a:t>Schedule</a:t>
            </a:r>
            <a:r>
              <a:rPr lang="en-US" sz="2600" dirty="0"/>
              <a:t>: </a:t>
            </a:r>
            <a:r>
              <a:rPr lang="en-US" sz="2400" dirty="0"/>
              <a:t>Calls on 3</a:t>
            </a:r>
            <a:r>
              <a:rPr lang="en-US" sz="2400" baseline="30000" dirty="0"/>
              <a:t>rd</a:t>
            </a:r>
            <a:r>
              <a:rPr lang="en-US" sz="2400" dirty="0"/>
              <a:t> Tuesday at 2:00pm Eastern</a:t>
            </a:r>
            <a:endParaRPr lang="en-US" sz="2600" b="1" u="sng" dirty="0"/>
          </a:p>
          <a:p>
            <a:r>
              <a:rPr lang="en-US" sz="2600" b="1" u="sng" dirty="0"/>
              <a:t>Members</a:t>
            </a:r>
            <a:r>
              <a:rPr lang="en-US" sz="2600" dirty="0"/>
              <a:t>:</a:t>
            </a:r>
            <a:endParaRPr lang="en-US" sz="2600" b="1" u="sng" dirty="0"/>
          </a:p>
          <a:p>
            <a:pPr lvl="1"/>
            <a:r>
              <a:rPr lang="en-US" sz="1800" dirty="0"/>
              <a:t>Ken </a:t>
            </a:r>
            <a:r>
              <a:rPr lang="en-US" sz="1800" dirty="0" err="1"/>
              <a:t>Santlal</a:t>
            </a:r>
            <a:r>
              <a:rPr lang="en-US" sz="1800" dirty="0"/>
              <a:t> (MA), Wendy Jacobs (CT), Steve Potter (CT), Ken Newkirk (NY), Laura Stevens (NY), John Barnes (NY), Adam Lewis (NJ), Hannah </a:t>
            </a:r>
            <a:r>
              <a:rPr lang="en-US" sz="1800" dirty="0" err="1"/>
              <a:t>Ashenafi</a:t>
            </a:r>
            <a:r>
              <a:rPr lang="en-US" sz="1800" dirty="0"/>
              <a:t> (MD), </a:t>
            </a:r>
            <a:r>
              <a:rPr lang="en-US" sz="1800" dirty="0" err="1"/>
              <a:t>Kotur</a:t>
            </a:r>
            <a:r>
              <a:rPr lang="en-US" sz="1800" dirty="0"/>
              <a:t> </a:t>
            </a:r>
            <a:r>
              <a:rPr lang="en-US" sz="1800" dirty="0" err="1"/>
              <a:t>Narasimhan</a:t>
            </a:r>
            <a:r>
              <a:rPr lang="en-US" sz="1800" dirty="0"/>
              <a:t> (VA), Thomas Foster (VA), Bryan </a:t>
            </a:r>
            <a:r>
              <a:rPr lang="en-US" sz="1800" dirty="0" err="1"/>
              <a:t>Oshinski</a:t>
            </a:r>
            <a:r>
              <a:rPr lang="en-US" sz="1800" dirty="0"/>
              <a:t> (PA), Anna Wood (AL), Brian </a:t>
            </a:r>
            <a:r>
              <a:rPr lang="en-US" sz="1800" dirty="0" err="1"/>
              <a:t>Sullins</a:t>
            </a:r>
            <a:r>
              <a:rPr lang="en-US" sz="1800" dirty="0"/>
              <a:t> (AL), Ben </a:t>
            </a:r>
            <a:r>
              <a:rPr lang="en-US" sz="1800" dirty="0" err="1"/>
              <a:t>Cordes</a:t>
            </a:r>
            <a:r>
              <a:rPr lang="en-US" sz="1800" dirty="0"/>
              <a:t> (KY), Chad </a:t>
            </a:r>
            <a:r>
              <a:rPr lang="en-US" sz="1800" dirty="0" err="1"/>
              <a:t>Wilbanks</a:t>
            </a:r>
            <a:r>
              <a:rPr lang="en-US" sz="1800" dirty="0"/>
              <a:t> (SC), Deb </a:t>
            </a:r>
            <a:r>
              <a:rPr lang="en-US" sz="1800" dirty="0" err="1"/>
              <a:t>Basnight</a:t>
            </a:r>
            <a:r>
              <a:rPr lang="en-US" sz="1800" dirty="0"/>
              <a:t> (GA), Richard McDonald (GA), James Smith (TN), Jay Koch (IN), Jon Loftus (WI), Mike </a:t>
            </a:r>
            <a:r>
              <a:rPr lang="en-US" sz="1800" dirty="0" err="1"/>
              <a:t>Maleski</a:t>
            </a:r>
            <a:r>
              <a:rPr lang="en-US" sz="1800" dirty="0"/>
              <a:t> (OH), Ron Thomas (TX), Doug Boyer (TX), Roslyn Higgin (NM), Lynn </a:t>
            </a:r>
            <a:r>
              <a:rPr lang="en-US" sz="1800" dirty="0" err="1"/>
              <a:t>Deahl</a:t>
            </a:r>
            <a:r>
              <a:rPr lang="en-US" sz="1800" dirty="0"/>
              <a:t> (KS), Craig </a:t>
            </a:r>
            <a:r>
              <a:rPr lang="en-US" sz="1800" dirty="0" err="1"/>
              <a:t>Henrikson</a:t>
            </a:r>
            <a:r>
              <a:rPr lang="en-US" sz="1800" dirty="0"/>
              <a:t> (MT), Scott Hanks (UT), Peter </a:t>
            </a:r>
            <a:r>
              <a:rPr lang="en-US" sz="1800" dirty="0" err="1"/>
              <a:t>Verschoor</a:t>
            </a:r>
            <a:r>
              <a:rPr lang="en-US" sz="1800" dirty="0"/>
              <a:t> (UT), Sylvia </a:t>
            </a:r>
            <a:r>
              <a:rPr lang="en-US" sz="1800" dirty="0" err="1"/>
              <a:t>Vanderspek</a:t>
            </a:r>
            <a:r>
              <a:rPr lang="en-US" sz="1800" dirty="0"/>
              <a:t> (CA), Stephanie Huber (CA), Vanessa </a:t>
            </a:r>
            <a:r>
              <a:rPr lang="en-US" sz="1800" dirty="0" err="1"/>
              <a:t>Crandell</a:t>
            </a:r>
            <a:r>
              <a:rPr lang="en-US" sz="1800" dirty="0"/>
              <a:t>-Beck (AK), Molly Birnbaum (AK), Ron Ryan (EPA), Brian </a:t>
            </a:r>
            <a:r>
              <a:rPr lang="en-US" sz="1800" dirty="0" err="1"/>
              <a:t>Keaveny</a:t>
            </a:r>
            <a:r>
              <a:rPr lang="en-US" sz="1800" dirty="0"/>
              <a:t> (EPA), Eric </a:t>
            </a:r>
            <a:r>
              <a:rPr lang="en-US" sz="1800" dirty="0" err="1"/>
              <a:t>Svingen</a:t>
            </a:r>
            <a:r>
              <a:rPr lang="en-US" sz="1800" dirty="0"/>
              <a:t> (EPA), Jenny </a:t>
            </a:r>
            <a:r>
              <a:rPr lang="en-US" sz="1800" dirty="0" err="1"/>
              <a:t>Liljegren</a:t>
            </a:r>
            <a:r>
              <a:rPr lang="en-US" sz="1800" dirty="0"/>
              <a:t> (EPA), Michael Leslie (EPA), Joseph </a:t>
            </a:r>
            <a:r>
              <a:rPr lang="en-US" sz="1800" dirty="0" err="1"/>
              <a:t>Jakuta</a:t>
            </a:r>
            <a:r>
              <a:rPr lang="en-US" sz="1800" dirty="0"/>
              <a:t> (OTC), Tom Moore (WESTAR)</a:t>
            </a:r>
          </a:p>
          <a:p>
            <a:endParaRPr lang="en-US" dirty="0"/>
          </a:p>
        </p:txBody>
      </p:sp>
      <p:sp>
        <p:nvSpPr>
          <p:cNvPr id="3" name="Slide Number Placeholder 2"/>
          <p:cNvSpPr>
            <a:spLocks noGrp="1"/>
          </p:cNvSpPr>
          <p:nvPr>
            <p:ph type="sldNum" sz="quarter" idx="12"/>
          </p:nvPr>
        </p:nvSpPr>
        <p:spPr/>
        <p:txBody>
          <a:bodyPr/>
          <a:lstStyle/>
          <a:p>
            <a:fld id="{61C894BD-DCE2-4A96-A9AF-225BBEAC2A40}" type="slidenum">
              <a:rPr lang="en-US" smtClean="0"/>
              <a:pPr/>
              <a:t>17</a:t>
            </a:fld>
            <a:endParaRPr lang="en-US"/>
          </a:p>
        </p:txBody>
      </p:sp>
      <p:sp>
        <p:nvSpPr>
          <p:cNvPr id="4" name="Title 3"/>
          <p:cNvSpPr>
            <a:spLocks noGrp="1"/>
          </p:cNvSpPr>
          <p:nvPr>
            <p:ph type="title"/>
          </p:nvPr>
        </p:nvSpPr>
        <p:spPr/>
        <p:txBody>
          <a:bodyPr>
            <a:normAutofit/>
          </a:bodyPr>
          <a:lstStyle/>
          <a:p>
            <a:r>
              <a:rPr lang="en-US" sz="4400" dirty="0"/>
              <a:t>Non-EGU Point Workgroup</a:t>
            </a:r>
          </a:p>
        </p:txBody>
      </p:sp>
    </p:spTree>
    <p:extLst>
      <p:ext uri="{BB962C8B-B14F-4D97-AF65-F5344CB8AC3E}">
        <p14:creationId xmlns:p14="http://schemas.microsoft.com/office/powerpoint/2010/main" val="4291752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3"/>
          </a:xfrm>
        </p:spPr>
        <p:txBody>
          <a:bodyPr>
            <a:normAutofit/>
          </a:bodyPr>
          <a:lstStyle/>
          <a:p>
            <a:r>
              <a:rPr lang="en-US" sz="2200" b="1" u="sng" dirty="0"/>
              <a:t>Structure</a:t>
            </a:r>
          </a:p>
          <a:p>
            <a:pPr lvl="1"/>
            <a:r>
              <a:rPr lang="en-US" sz="1800" dirty="0"/>
              <a:t>Possible subgroup – Aircraft</a:t>
            </a:r>
          </a:p>
          <a:p>
            <a:pPr lvl="1"/>
            <a:r>
              <a:rPr lang="en-US" sz="1800" dirty="0"/>
              <a:t>Planning a call with those interested and Laurel Driver to discuss need, goals of subgroup</a:t>
            </a:r>
          </a:p>
          <a:p>
            <a:r>
              <a:rPr lang="en-US" sz="2200" b="1" u="sng" dirty="0"/>
              <a:t>Participation to date</a:t>
            </a:r>
            <a:endParaRPr lang="en-US" sz="2200" dirty="0"/>
          </a:p>
          <a:p>
            <a:pPr lvl="1"/>
            <a:r>
              <a:rPr lang="en-US" sz="1800" dirty="0"/>
              <a:t>1</a:t>
            </a:r>
            <a:r>
              <a:rPr lang="en-US" sz="1800" baseline="30000" dirty="0"/>
              <a:t>st</a:t>
            </a:r>
            <a:r>
              <a:rPr lang="en-US" sz="1800" dirty="0"/>
              <a:t> call: ~17 S/L/</a:t>
            </a:r>
            <a:r>
              <a:rPr lang="en-US" sz="1800" dirty="0" err="1"/>
              <a:t>Ts</a:t>
            </a:r>
            <a:r>
              <a:rPr lang="en-US" sz="1800" dirty="0"/>
              <a:t> and EPA represented</a:t>
            </a:r>
          </a:p>
          <a:p>
            <a:pPr lvl="1"/>
            <a:r>
              <a:rPr lang="en-US" sz="1800" dirty="0"/>
              <a:t>2</a:t>
            </a:r>
            <a:r>
              <a:rPr lang="en-US" sz="1800" baseline="30000" dirty="0"/>
              <a:t>nd</a:t>
            </a:r>
            <a:r>
              <a:rPr lang="en-US" sz="1800" dirty="0"/>
              <a:t> call: ~11 S/L/</a:t>
            </a:r>
            <a:r>
              <a:rPr lang="en-US" sz="1800" dirty="0" err="1"/>
              <a:t>Ts</a:t>
            </a:r>
            <a:r>
              <a:rPr lang="en-US" sz="1800" dirty="0"/>
              <a:t> and EPA represented</a:t>
            </a:r>
          </a:p>
          <a:p>
            <a:r>
              <a:rPr lang="en-US" sz="2200" b="1" u="sng" dirty="0"/>
              <a:t>First Steps</a:t>
            </a:r>
          </a:p>
          <a:p>
            <a:pPr lvl="1"/>
            <a:r>
              <a:rPr lang="en-US" sz="2000" dirty="0"/>
              <a:t>2016 Point Review</a:t>
            </a:r>
          </a:p>
          <a:p>
            <a:pPr lvl="2"/>
            <a:r>
              <a:rPr lang="en-US" sz="2000" dirty="0"/>
              <a:t>EIAG emailed S/L/</a:t>
            </a:r>
            <a:r>
              <a:rPr lang="en-US" sz="2000" dirty="0" err="1"/>
              <a:t>Ts</a:t>
            </a:r>
            <a:r>
              <a:rPr lang="en-US" sz="2000" dirty="0"/>
              <a:t> a set of emissions QA comparisons of submitted 2016 point source, NEI 2014v2, 2016 TRI, and CAMD data</a:t>
            </a:r>
          </a:p>
          <a:p>
            <a:pPr lvl="2"/>
            <a:r>
              <a:rPr lang="en-US" sz="2000" dirty="0"/>
              <a:t>S/L/</a:t>
            </a:r>
            <a:r>
              <a:rPr lang="en-US" sz="2000" dirty="0" err="1"/>
              <a:t>Ts</a:t>
            </a:r>
            <a:r>
              <a:rPr lang="en-US" sz="2000" dirty="0"/>
              <a:t> can provide edits to their 2016 data by May 15</a:t>
            </a:r>
          </a:p>
          <a:p>
            <a:endParaRPr lang="en-US" dirty="0"/>
          </a:p>
        </p:txBody>
      </p:sp>
      <p:sp>
        <p:nvSpPr>
          <p:cNvPr id="3" name="Slide Number Placeholder 2"/>
          <p:cNvSpPr>
            <a:spLocks noGrp="1"/>
          </p:cNvSpPr>
          <p:nvPr>
            <p:ph type="sldNum" sz="quarter" idx="12"/>
          </p:nvPr>
        </p:nvSpPr>
        <p:spPr/>
        <p:txBody>
          <a:bodyPr/>
          <a:lstStyle/>
          <a:p>
            <a:fld id="{61C894BD-DCE2-4A96-A9AF-225BBEAC2A40}" type="slidenum">
              <a:rPr lang="en-US" smtClean="0"/>
              <a:pPr/>
              <a:t>18</a:t>
            </a:fld>
            <a:endParaRPr lang="en-US"/>
          </a:p>
        </p:txBody>
      </p:sp>
      <p:sp>
        <p:nvSpPr>
          <p:cNvPr id="4" name="Title 3"/>
          <p:cNvSpPr>
            <a:spLocks noGrp="1"/>
          </p:cNvSpPr>
          <p:nvPr>
            <p:ph type="title"/>
          </p:nvPr>
        </p:nvSpPr>
        <p:spPr/>
        <p:txBody>
          <a:bodyPr>
            <a:normAutofit/>
          </a:bodyPr>
          <a:lstStyle/>
          <a:p>
            <a:r>
              <a:rPr lang="en-US" sz="4400" dirty="0"/>
              <a:t>Non-EGU Point Workgroup</a:t>
            </a:r>
          </a:p>
        </p:txBody>
      </p:sp>
    </p:spTree>
    <p:extLst>
      <p:ext uri="{BB962C8B-B14F-4D97-AF65-F5344CB8AC3E}">
        <p14:creationId xmlns:p14="http://schemas.microsoft.com/office/powerpoint/2010/main" val="1253664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3"/>
          </a:xfrm>
        </p:spPr>
        <p:txBody>
          <a:bodyPr>
            <a:normAutofit/>
          </a:bodyPr>
          <a:lstStyle/>
          <a:p>
            <a:r>
              <a:rPr lang="en-US" sz="2400" b="1" u="sng" dirty="0"/>
              <a:t>Timing</a:t>
            </a:r>
            <a:r>
              <a:rPr lang="en-US" sz="2400" dirty="0"/>
              <a:t>: Final 2016 Non-EGU Point inventory targeted for end of June that will include 2014 point sources for any non-submitted/still operating facilities not in 2016</a:t>
            </a:r>
          </a:p>
          <a:p>
            <a:r>
              <a:rPr lang="en-US" sz="2400" b="1" u="sng" dirty="0"/>
              <a:t>Projections</a:t>
            </a:r>
            <a:r>
              <a:rPr lang="en-US" sz="2400" dirty="0"/>
              <a:t>: members are reviewing growth/control data from previous platform (2011 to 2023/2028) to prioritize subsectors</a:t>
            </a:r>
          </a:p>
          <a:p>
            <a:endParaRPr lang="en-US" dirty="0"/>
          </a:p>
        </p:txBody>
      </p:sp>
      <p:sp>
        <p:nvSpPr>
          <p:cNvPr id="3" name="Slide Number Placeholder 2"/>
          <p:cNvSpPr>
            <a:spLocks noGrp="1"/>
          </p:cNvSpPr>
          <p:nvPr>
            <p:ph type="sldNum" sz="quarter" idx="12"/>
          </p:nvPr>
        </p:nvSpPr>
        <p:spPr/>
        <p:txBody>
          <a:bodyPr/>
          <a:lstStyle/>
          <a:p>
            <a:fld id="{61C894BD-DCE2-4A96-A9AF-225BBEAC2A40}" type="slidenum">
              <a:rPr lang="en-US" smtClean="0"/>
              <a:pPr/>
              <a:t>19</a:t>
            </a:fld>
            <a:endParaRPr lang="en-US"/>
          </a:p>
        </p:txBody>
      </p:sp>
      <p:sp>
        <p:nvSpPr>
          <p:cNvPr id="4" name="Title 3"/>
          <p:cNvSpPr>
            <a:spLocks noGrp="1"/>
          </p:cNvSpPr>
          <p:nvPr>
            <p:ph type="title"/>
          </p:nvPr>
        </p:nvSpPr>
        <p:spPr/>
        <p:txBody>
          <a:bodyPr>
            <a:normAutofit/>
          </a:bodyPr>
          <a:lstStyle/>
          <a:p>
            <a:r>
              <a:rPr lang="en-US" sz="4400" dirty="0"/>
              <a:t>Non-EGU Point Workgroup</a:t>
            </a:r>
          </a:p>
        </p:txBody>
      </p:sp>
    </p:spTree>
    <p:extLst>
      <p:ext uri="{BB962C8B-B14F-4D97-AF65-F5344CB8AC3E}">
        <p14:creationId xmlns:p14="http://schemas.microsoft.com/office/powerpoint/2010/main" val="1166602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953000"/>
          </a:xfrm>
        </p:spPr>
        <p:txBody>
          <a:bodyPr>
            <a:normAutofit fontScale="92500" lnSpcReduction="20000"/>
          </a:bodyPr>
          <a:lstStyle/>
          <a:p>
            <a:r>
              <a:rPr lang="en-US" dirty="0"/>
              <a:t>12:00 Introduction &amp; Coordination Workgroup</a:t>
            </a:r>
          </a:p>
          <a:p>
            <a:r>
              <a:rPr lang="en-US" dirty="0"/>
              <a:t>12:10 EGUs</a:t>
            </a:r>
          </a:p>
          <a:p>
            <a:r>
              <a:rPr lang="en-US" dirty="0"/>
              <a:t>12:17 Non-EGU Point </a:t>
            </a:r>
          </a:p>
          <a:p>
            <a:r>
              <a:rPr lang="en-US" dirty="0"/>
              <a:t>12:24 Oil and gas sources (point and nonpoint)</a:t>
            </a:r>
          </a:p>
          <a:p>
            <a:r>
              <a:rPr lang="en-US" dirty="0"/>
              <a:t>12:31 Nonpoint</a:t>
            </a:r>
          </a:p>
          <a:p>
            <a:r>
              <a:rPr lang="en-US" dirty="0"/>
              <a:t>12:38 Onroad</a:t>
            </a:r>
          </a:p>
          <a:p>
            <a:r>
              <a:rPr lang="en-US" dirty="0"/>
              <a:t>12:45 Nonroad</a:t>
            </a:r>
          </a:p>
          <a:p>
            <a:r>
              <a:rPr lang="en-US" dirty="0"/>
              <a:t>12:53 Rail</a:t>
            </a:r>
          </a:p>
          <a:p>
            <a:r>
              <a:rPr lang="en-US" dirty="0"/>
              <a:t>1:00 Commercial Marine Vessels (CMV)</a:t>
            </a:r>
          </a:p>
          <a:p>
            <a:r>
              <a:rPr lang="en-US" dirty="0"/>
              <a:t>1:07 Fires</a:t>
            </a:r>
          </a:p>
          <a:p>
            <a:r>
              <a:rPr lang="en-US" dirty="0"/>
              <a:t>1:14 </a:t>
            </a:r>
            <a:r>
              <a:rPr lang="en-US" dirty="0" err="1"/>
              <a:t>Biogenics</a:t>
            </a:r>
            <a:endParaRPr lang="en-US" dirty="0"/>
          </a:p>
          <a:p>
            <a:r>
              <a:rPr lang="en-US" dirty="0"/>
              <a:t>1:21 Wrap up + Q&amp;A</a:t>
            </a:r>
          </a:p>
          <a:p>
            <a:r>
              <a:rPr lang="en-US" dirty="0"/>
              <a:t>1:30 Sign Off</a:t>
            </a:r>
          </a:p>
          <a:p>
            <a:endParaRPr lang="en-US" dirty="0"/>
          </a:p>
        </p:txBody>
      </p:sp>
      <p:sp>
        <p:nvSpPr>
          <p:cNvPr id="3" name="Slide Number Placeholder 2"/>
          <p:cNvSpPr>
            <a:spLocks noGrp="1"/>
          </p:cNvSpPr>
          <p:nvPr>
            <p:ph type="sldNum" sz="quarter" idx="12"/>
          </p:nvPr>
        </p:nvSpPr>
        <p:spPr/>
        <p:txBody>
          <a:bodyPr/>
          <a:lstStyle/>
          <a:p>
            <a:fld id="{61C894BD-DCE2-4A96-A9AF-225BBEAC2A40}" type="slidenum">
              <a:rPr lang="en-US" smtClean="0"/>
              <a:pPr/>
              <a:t>2</a:t>
            </a:fld>
            <a:endParaRPr lang="en-US"/>
          </a:p>
        </p:txBody>
      </p:sp>
      <p:sp>
        <p:nvSpPr>
          <p:cNvPr id="4" name="Title 3"/>
          <p:cNvSpPr>
            <a:spLocks noGrp="1"/>
          </p:cNvSpPr>
          <p:nvPr>
            <p:ph type="title"/>
          </p:nvPr>
        </p:nvSpPr>
        <p:spPr>
          <a:xfrm>
            <a:off x="399279" y="228600"/>
            <a:ext cx="8229600" cy="1143000"/>
          </a:xfrm>
        </p:spPr>
        <p:txBody>
          <a:bodyPr>
            <a:noAutofit/>
          </a:bodyPr>
          <a:lstStyle/>
          <a:p>
            <a:r>
              <a:rPr lang="en-US" sz="3600" dirty="0"/>
              <a:t>Today’s Schedule</a:t>
            </a:r>
          </a:p>
        </p:txBody>
      </p:sp>
    </p:spTree>
    <p:extLst>
      <p:ext uri="{BB962C8B-B14F-4D97-AF65-F5344CB8AC3E}">
        <p14:creationId xmlns:p14="http://schemas.microsoft.com/office/powerpoint/2010/main" val="2588953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1578E13-DD06-134E-ABB8-A451DB53EA55}"/>
              </a:ext>
            </a:extLst>
          </p:cNvPr>
          <p:cNvSpPr>
            <a:spLocks noGrp="1"/>
          </p:cNvSpPr>
          <p:nvPr>
            <p:ph type="sldNum" sz="quarter" idx="12"/>
          </p:nvPr>
        </p:nvSpPr>
        <p:spPr/>
        <p:txBody>
          <a:bodyPr/>
          <a:lstStyle/>
          <a:p>
            <a:fld id="{61C894BD-DCE2-4A96-A9AF-225BBEAC2A40}" type="slidenum">
              <a:rPr lang="en-US" smtClean="0"/>
              <a:pPr/>
              <a:t>20</a:t>
            </a:fld>
            <a:endParaRPr lang="en-US"/>
          </a:p>
        </p:txBody>
      </p:sp>
      <p:pic>
        <p:nvPicPr>
          <p:cNvPr id="6" name="Picture 5">
            <a:extLst>
              <a:ext uri="{FF2B5EF4-FFF2-40B4-BE49-F238E27FC236}">
                <a16:creationId xmlns:a16="http://schemas.microsoft.com/office/drawing/2014/main" id="{37D7BA5D-9769-DE48-87C2-9776C2E85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42349"/>
            <a:ext cx="8072271" cy="6516869"/>
          </a:xfrm>
          <a:prstGeom prst="rect">
            <a:avLst/>
          </a:prstGeom>
          <a:solidFill>
            <a:schemeClr val="bg1"/>
          </a:solidFill>
          <a:ln>
            <a:solidFill>
              <a:schemeClr val="tx1"/>
            </a:solidFill>
          </a:ln>
        </p:spPr>
      </p:pic>
    </p:spTree>
    <p:extLst>
      <p:ext uri="{BB962C8B-B14F-4D97-AF65-F5344CB8AC3E}">
        <p14:creationId xmlns:p14="http://schemas.microsoft.com/office/powerpoint/2010/main" val="142973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400"/>
              </a:spcAft>
            </a:pPr>
            <a:r>
              <a:rPr lang="en-US" sz="2400" b="1" u="sng" dirty="0"/>
              <a:t>Co-leads</a:t>
            </a:r>
            <a:r>
              <a:rPr lang="en-US" sz="2400" dirty="0"/>
              <a:t>: Jeff </a:t>
            </a:r>
            <a:r>
              <a:rPr lang="en-US" sz="2400" dirty="0" err="1"/>
              <a:t>Vukovich</a:t>
            </a:r>
            <a:r>
              <a:rPr lang="en-US" sz="2400" dirty="0"/>
              <a:t> (EPA), Tom Moore (WESTAR and WRAP)</a:t>
            </a:r>
          </a:p>
          <a:p>
            <a:pPr>
              <a:spcAft>
                <a:spcPts val="400"/>
              </a:spcAft>
            </a:pPr>
            <a:r>
              <a:rPr lang="en-US" sz="2400" b="1" u="sng" dirty="0"/>
              <a:t>Schedule</a:t>
            </a:r>
            <a:r>
              <a:rPr lang="en-US" sz="2400" dirty="0"/>
              <a:t>: Calls on 2</a:t>
            </a:r>
            <a:r>
              <a:rPr lang="en-US" sz="2400" baseline="30000" dirty="0"/>
              <a:t>nd</a:t>
            </a:r>
            <a:r>
              <a:rPr lang="en-US" sz="2400" dirty="0"/>
              <a:t> Monday at 2:00pm Eastern</a:t>
            </a:r>
          </a:p>
          <a:p>
            <a:pPr lvl="1">
              <a:spcAft>
                <a:spcPts val="400"/>
              </a:spcAft>
            </a:pPr>
            <a:r>
              <a:rPr lang="en-US" sz="2000" dirty="0"/>
              <a:t>Next call April 9</a:t>
            </a:r>
            <a:r>
              <a:rPr lang="en-US" sz="2000" baseline="30000" dirty="0"/>
              <a:t>th</a:t>
            </a:r>
            <a:r>
              <a:rPr lang="en-US" sz="2000" dirty="0"/>
              <a:t> at 12:30pm Eastern</a:t>
            </a:r>
            <a:endParaRPr lang="en-US" sz="2000" b="1" dirty="0"/>
          </a:p>
          <a:p>
            <a:pPr>
              <a:spcAft>
                <a:spcPts val="400"/>
              </a:spcAft>
            </a:pPr>
            <a:r>
              <a:rPr lang="en-US" sz="2400" b="1" u="sng" dirty="0"/>
              <a:t>Members:</a:t>
            </a:r>
          </a:p>
          <a:p>
            <a:pPr lvl="1">
              <a:spcAft>
                <a:spcPts val="400"/>
              </a:spcAft>
            </a:pPr>
            <a:r>
              <a:rPr lang="en-US" sz="2000" dirty="0"/>
              <a:t>States, locals, EPA regions, OAQPS, consultants</a:t>
            </a:r>
          </a:p>
          <a:p>
            <a:pPr lvl="1">
              <a:spcAft>
                <a:spcPts val="400"/>
              </a:spcAft>
            </a:pPr>
            <a:r>
              <a:rPr lang="en-US" sz="2000" dirty="0"/>
              <a:t>TX, CA, WY, OH, AK, NY, MI, WV, NM, MT, OK, PA, CO, KS, EPA R8, OAQPS, Denver/NFR RAQC, WESTAR/WRAP, </a:t>
            </a:r>
            <a:r>
              <a:rPr lang="en-US" sz="2000" dirty="0" err="1"/>
              <a:t>Ramboll</a:t>
            </a:r>
            <a:endParaRPr lang="en-US" sz="2000" dirty="0"/>
          </a:p>
          <a:p>
            <a:pPr lvl="1">
              <a:spcAft>
                <a:spcPts val="400"/>
              </a:spcAft>
            </a:pPr>
            <a:r>
              <a:rPr lang="en-US" sz="2000" dirty="0"/>
              <a:t>Group comprised of subject matter experts from National O&amp;G Emissions Committee</a:t>
            </a:r>
          </a:p>
          <a:p>
            <a:endParaRPr lang="en-US" dirty="0"/>
          </a:p>
        </p:txBody>
      </p:sp>
      <p:sp>
        <p:nvSpPr>
          <p:cNvPr id="3" name="Slide Number Placeholder 2"/>
          <p:cNvSpPr>
            <a:spLocks noGrp="1"/>
          </p:cNvSpPr>
          <p:nvPr>
            <p:ph type="sldNum" sz="quarter" idx="12"/>
          </p:nvPr>
        </p:nvSpPr>
        <p:spPr/>
        <p:txBody>
          <a:bodyPr/>
          <a:lstStyle/>
          <a:p>
            <a:fld id="{61C894BD-DCE2-4A96-A9AF-225BBEAC2A40}" type="slidenum">
              <a:rPr lang="en-US" smtClean="0"/>
              <a:pPr/>
              <a:t>21</a:t>
            </a:fld>
            <a:endParaRPr lang="en-US"/>
          </a:p>
        </p:txBody>
      </p:sp>
      <p:sp>
        <p:nvSpPr>
          <p:cNvPr id="4" name="Title 3"/>
          <p:cNvSpPr>
            <a:spLocks noGrp="1"/>
          </p:cNvSpPr>
          <p:nvPr>
            <p:ph type="title"/>
          </p:nvPr>
        </p:nvSpPr>
        <p:spPr/>
        <p:txBody>
          <a:bodyPr>
            <a:normAutofit/>
          </a:bodyPr>
          <a:lstStyle/>
          <a:p>
            <a:r>
              <a:rPr lang="en-US" sz="4400" dirty="0"/>
              <a:t>Oil and Gas Workgroup</a:t>
            </a:r>
          </a:p>
        </p:txBody>
      </p:sp>
    </p:spTree>
    <p:extLst>
      <p:ext uri="{BB962C8B-B14F-4D97-AF65-F5344CB8AC3E}">
        <p14:creationId xmlns:p14="http://schemas.microsoft.com/office/powerpoint/2010/main" val="3191819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Kickoff call was March 12</a:t>
            </a:r>
            <a:r>
              <a:rPr lang="en-US" sz="2400" baseline="30000" dirty="0"/>
              <a:t>th</a:t>
            </a:r>
            <a:endParaRPr lang="en-US" sz="2400" dirty="0"/>
          </a:p>
          <a:p>
            <a:pPr lvl="1"/>
            <a:r>
              <a:rPr lang="en-US" sz="2000" dirty="0"/>
              <a:t>Intros: name, agency, daily job with respect to O&amp;G issues</a:t>
            </a:r>
          </a:p>
          <a:p>
            <a:pPr lvl="1"/>
            <a:r>
              <a:rPr lang="en-US" sz="2000" dirty="0"/>
              <a:t>Active and engaged group</a:t>
            </a:r>
          </a:p>
          <a:p>
            <a:pPr lvl="1"/>
            <a:r>
              <a:rPr lang="en-US" sz="2000" dirty="0"/>
              <a:t>Questions &amp; suggestions from workgroup charge and other docs reviewed </a:t>
            </a:r>
          </a:p>
          <a:p>
            <a:r>
              <a:rPr lang="en-US" sz="2400" dirty="0"/>
              <a:t>Additional review docs will be distributed</a:t>
            </a:r>
          </a:p>
          <a:p>
            <a:endParaRPr lang="en-US" dirty="0"/>
          </a:p>
        </p:txBody>
      </p:sp>
      <p:sp>
        <p:nvSpPr>
          <p:cNvPr id="3" name="Slide Number Placeholder 2"/>
          <p:cNvSpPr>
            <a:spLocks noGrp="1"/>
          </p:cNvSpPr>
          <p:nvPr>
            <p:ph type="sldNum" sz="quarter" idx="12"/>
          </p:nvPr>
        </p:nvSpPr>
        <p:spPr/>
        <p:txBody>
          <a:bodyPr/>
          <a:lstStyle/>
          <a:p>
            <a:fld id="{61C894BD-DCE2-4A96-A9AF-225BBEAC2A40}" type="slidenum">
              <a:rPr lang="en-US" smtClean="0"/>
              <a:pPr/>
              <a:t>22</a:t>
            </a:fld>
            <a:endParaRPr lang="en-US"/>
          </a:p>
        </p:txBody>
      </p:sp>
      <p:sp>
        <p:nvSpPr>
          <p:cNvPr id="4" name="Title 3"/>
          <p:cNvSpPr>
            <a:spLocks noGrp="1"/>
          </p:cNvSpPr>
          <p:nvPr>
            <p:ph type="title"/>
          </p:nvPr>
        </p:nvSpPr>
        <p:spPr/>
        <p:txBody>
          <a:bodyPr>
            <a:normAutofit/>
          </a:bodyPr>
          <a:lstStyle/>
          <a:p>
            <a:r>
              <a:rPr lang="en-US" sz="4400" dirty="0"/>
              <a:t>Oil and Gas Workgroup</a:t>
            </a:r>
          </a:p>
        </p:txBody>
      </p:sp>
    </p:spTree>
    <p:extLst>
      <p:ext uri="{BB962C8B-B14F-4D97-AF65-F5344CB8AC3E}">
        <p14:creationId xmlns:p14="http://schemas.microsoft.com/office/powerpoint/2010/main" val="3733932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6418" y="1295400"/>
            <a:ext cx="8229600" cy="4525963"/>
          </a:xfrm>
        </p:spPr>
        <p:txBody>
          <a:bodyPr>
            <a:normAutofit fontScale="85000" lnSpcReduction="10000"/>
          </a:bodyPr>
          <a:lstStyle/>
          <a:p>
            <a:r>
              <a:rPr lang="en-US" sz="2600" dirty="0"/>
              <a:t>First need is to converge on final charge for the workgroup – draft reviewed on call</a:t>
            </a:r>
          </a:p>
          <a:p>
            <a:pPr lvl="1"/>
            <a:r>
              <a:rPr lang="en-US" dirty="0">
                <a:hlinkClick r:id="rId2"/>
              </a:rPr>
              <a:t>https://drive.google.com/open?id=1gSPGuunaE5J5Xbm2Cj11C72j6bq4zwdUBsV9MMBpiKE</a:t>
            </a:r>
            <a:endParaRPr lang="en-US" dirty="0"/>
          </a:p>
          <a:p>
            <a:r>
              <a:rPr lang="en-US" sz="2600" dirty="0"/>
              <a:t>Second need is to facilitate alignment between 2016 EMP and 2017 NEI for O&amp;G sources – doc reviewed</a:t>
            </a:r>
          </a:p>
          <a:p>
            <a:pPr lvl="1"/>
            <a:r>
              <a:rPr lang="en-US" dirty="0">
                <a:hlinkClick r:id="rId3"/>
              </a:rPr>
              <a:t>2016EMP - 2017NEI alignment for oil and gas sources (draft dated Mar 7, 2018)</a:t>
            </a:r>
            <a:endParaRPr lang="en-US" dirty="0"/>
          </a:p>
          <a:p>
            <a:pPr lvl="1"/>
            <a:r>
              <a:rPr lang="en-US" sz="2000" dirty="0"/>
              <a:t>OAQPS contractor support will be needed, associated timing TBD</a:t>
            </a:r>
          </a:p>
          <a:p>
            <a:r>
              <a:rPr lang="en-US" sz="2600" dirty="0"/>
              <a:t>Alpha Version = brief summary</a:t>
            </a:r>
          </a:p>
          <a:p>
            <a:pPr lvl="1"/>
            <a:r>
              <a:rPr lang="en-US" sz="2000" dirty="0"/>
              <a:t>2014NEIv2 </a:t>
            </a:r>
            <a:r>
              <a:rPr lang="en-US" sz="1900" dirty="0">
                <a:hlinkClick r:id="rId4"/>
              </a:rPr>
              <a:t>ftp://newftp.epa.gov/Air/emismod/2014/v2/2014fd/emissions/</a:t>
            </a:r>
            <a:r>
              <a:rPr lang="en-US" sz="1900" dirty="0"/>
              <a:t> </a:t>
            </a:r>
          </a:p>
          <a:p>
            <a:pPr lvl="1"/>
            <a:r>
              <a:rPr lang="en-US" sz="2000" dirty="0"/>
              <a:t>Optional projected 2016 </a:t>
            </a:r>
            <a:r>
              <a:rPr lang="en-US" sz="1900" dirty="0">
                <a:hlinkClick r:id="rId5"/>
              </a:rPr>
              <a:t>ftp://newftp.epa.gov/Air/emismod/2016/alpha/2016fd/emissions</a:t>
            </a:r>
            <a:endParaRPr lang="en-US" dirty="0"/>
          </a:p>
        </p:txBody>
      </p:sp>
      <p:sp>
        <p:nvSpPr>
          <p:cNvPr id="3" name="Slide Number Placeholder 2"/>
          <p:cNvSpPr>
            <a:spLocks noGrp="1"/>
          </p:cNvSpPr>
          <p:nvPr>
            <p:ph type="sldNum" sz="quarter" idx="12"/>
          </p:nvPr>
        </p:nvSpPr>
        <p:spPr/>
        <p:txBody>
          <a:bodyPr/>
          <a:lstStyle/>
          <a:p>
            <a:fld id="{61C894BD-DCE2-4A96-A9AF-225BBEAC2A40}" type="slidenum">
              <a:rPr lang="en-US" smtClean="0"/>
              <a:pPr/>
              <a:t>23</a:t>
            </a:fld>
            <a:endParaRPr lang="en-US"/>
          </a:p>
        </p:txBody>
      </p:sp>
      <p:sp>
        <p:nvSpPr>
          <p:cNvPr id="4" name="Title 3"/>
          <p:cNvSpPr>
            <a:spLocks noGrp="1"/>
          </p:cNvSpPr>
          <p:nvPr>
            <p:ph type="title"/>
          </p:nvPr>
        </p:nvSpPr>
        <p:spPr/>
        <p:txBody>
          <a:bodyPr>
            <a:normAutofit fontScale="90000"/>
          </a:bodyPr>
          <a:lstStyle/>
          <a:p>
            <a:r>
              <a:rPr lang="en-US" dirty="0"/>
              <a:t>Oil and Gas Workgroup: First Steps</a:t>
            </a:r>
          </a:p>
        </p:txBody>
      </p:sp>
    </p:spTree>
    <p:extLst>
      <p:ext uri="{BB962C8B-B14F-4D97-AF65-F5344CB8AC3E}">
        <p14:creationId xmlns:p14="http://schemas.microsoft.com/office/powerpoint/2010/main" val="1020617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0109" y="990600"/>
            <a:ext cx="8860632" cy="4525963"/>
          </a:xfrm>
        </p:spPr>
        <p:txBody>
          <a:bodyPr>
            <a:noAutofit/>
          </a:bodyPr>
          <a:lstStyle/>
          <a:p>
            <a:pPr fontAlgn="base"/>
            <a:r>
              <a:rPr lang="en-US" sz="2000" b="1" u="sng" dirty="0"/>
              <a:t>March</a:t>
            </a:r>
            <a:r>
              <a:rPr lang="en-US" sz="2000" b="1" dirty="0"/>
              <a:t> </a:t>
            </a:r>
            <a:r>
              <a:rPr lang="en-US" sz="2000" dirty="0"/>
              <a:t>– Alpha version completed by EPA (from 2014NEIv2 based on EPA projection factors to scale to year 2016)</a:t>
            </a:r>
          </a:p>
          <a:p>
            <a:pPr fontAlgn="base"/>
            <a:r>
              <a:rPr lang="en-US" sz="2000" b="1" u="sng" dirty="0"/>
              <a:t>April/May</a:t>
            </a:r>
            <a:r>
              <a:rPr lang="en-US" sz="2000" b="1" dirty="0"/>
              <a:t> </a:t>
            </a:r>
            <a:r>
              <a:rPr lang="en-US" sz="2000" dirty="0"/>
              <a:t>- assessment of Alpha O&amp;G EI and develop survey for “new 2016 baseline”, particularly equipment ages/types, operator practices, and fleet turnover effects of on-the-books regulations </a:t>
            </a:r>
          </a:p>
          <a:p>
            <a:pPr fontAlgn="base"/>
            <a:r>
              <a:rPr lang="en-US" sz="2000" b="1" u="sng" dirty="0"/>
              <a:t>June</a:t>
            </a:r>
            <a:r>
              <a:rPr lang="en-US" sz="2000" dirty="0"/>
              <a:t> - release survey, identify projection approach(</a:t>
            </a:r>
            <a:r>
              <a:rPr lang="en-US" sz="2000" dirty="0" err="1"/>
              <a:t>es</a:t>
            </a:r>
            <a:r>
              <a:rPr lang="en-US" sz="2000" dirty="0"/>
              <a:t>)</a:t>
            </a:r>
          </a:p>
          <a:p>
            <a:pPr fontAlgn="base"/>
            <a:r>
              <a:rPr lang="en-US" sz="2000" dirty="0"/>
              <a:t>August - begin analysis of results and begin updates to an “actual 2016” O&amp;G EI</a:t>
            </a:r>
          </a:p>
          <a:p>
            <a:pPr fontAlgn="base"/>
            <a:r>
              <a:rPr lang="en-US" sz="2000" b="1" u="sng" dirty="0"/>
              <a:t>September</a:t>
            </a:r>
            <a:r>
              <a:rPr lang="en-US" sz="2000" dirty="0"/>
              <a:t> - process and review 2016 Beta emissions, make initial emissions projections, and prepare documentation </a:t>
            </a:r>
          </a:p>
          <a:p>
            <a:pPr fontAlgn="base"/>
            <a:r>
              <a:rPr lang="en-US" sz="2000" b="1" u="sng" dirty="0"/>
              <a:t>Fall</a:t>
            </a:r>
            <a:r>
              <a:rPr lang="en-US" sz="2000" dirty="0"/>
              <a:t> –  Beta version of 2016 (changes from Alpha version plus initial projections to years 2023 and 2028)</a:t>
            </a:r>
          </a:p>
          <a:p>
            <a:pPr fontAlgn="base"/>
            <a:r>
              <a:rPr lang="en-US" sz="2000" b="1" u="sng" dirty="0"/>
              <a:t>Winter 2018-19</a:t>
            </a:r>
            <a:r>
              <a:rPr lang="en-US" sz="2000" b="1" dirty="0"/>
              <a:t> </a:t>
            </a:r>
            <a:r>
              <a:rPr lang="en-US" sz="2000" dirty="0"/>
              <a:t>- review and further assess base and projection inventories, document changes as needed</a:t>
            </a:r>
          </a:p>
          <a:p>
            <a:pPr fontAlgn="base"/>
            <a:r>
              <a:rPr lang="en-US" sz="2000" b="1" u="sng" dirty="0"/>
              <a:t>March 2019 </a:t>
            </a:r>
            <a:r>
              <a:rPr lang="en-US" sz="2000" dirty="0"/>
              <a:t>– 2016v1.0 with projections to 2023 and 2028 </a:t>
            </a:r>
          </a:p>
        </p:txBody>
      </p:sp>
      <p:sp>
        <p:nvSpPr>
          <p:cNvPr id="3" name="Slide Number Placeholder 2"/>
          <p:cNvSpPr>
            <a:spLocks noGrp="1"/>
          </p:cNvSpPr>
          <p:nvPr>
            <p:ph type="sldNum" sz="quarter" idx="12"/>
          </p:nvPr>
        </p:nvSpPr>
        <p:spPr/>
        <p:txBody>
          <a:bodyPr/>
          <a:lstStyle/>
          <a:p>
            <a:fld id="{61C894BD-DCE2-4A96-A9AF-225BBEAC2A40}" type="slidenum">
              <a:rPr lang="en-US" smtClean="0"/>
              <a:pPr/>
              <a:t>24</a:t>
            </a:fld>
            <a:endParaRPr lang="en-US"/>
          </a:p>
        </p:txBody>
      </p:sp>
      <p:sp>
        <p:nvSpPr>
          <p:cNvPr id="4" name="Title 3"/>
          <p:cNvSpPr>
            <a:spLocks noGrp="1"/>
          </p:cNvSpPr>
          <p:nvPr>
            <p:ph type="title"/>
          </p:nvPr>
        </p:nvSpPr>
        <p:spPr>
          <a:xfrm>
            <a:off x="180109" y="99215"/>
            <a:ext cx="8506691" cy="891385"/>
          </a:xfrm>
        </p:spPr>
        <p:txBody>
          <a:bodyPr>
            <a:normAutofit/>
          </a:bodyPr>
          <a:lstStyle/>
          <a:p>
            <a:r>
              <a:rPr lang="en-US" dirty="0"/>
              <a:t>Oil and Gas Workgroup: Timing</a:t>
            </a:r>
          </a:p>
        </p:txBody>
      </p:sp>
    </p:spTree>
    <p:extLst>
      <p:ext uri="{BB962C8B-B14F-4D97-AF65-F5344CB8AC3E}">
        <p14:creationId xmlns:p14="http://schemas.microsoft.com/office/powerpoint/2010/main" val="2401565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6418" y="1203113"/>
            <a:ext cx="8421528" cy="5204835"/>
          </a:xfrm>
        </p:spPr>
        <p:txBody>
          <a:bodyPr>
            <a:normAutofit/>
          </a:bodyPr>
          <a:lstStyle/>
          <a:p>
            <a:r>
              <a:rPr lang="en-US" sz="2200" b="1" u="sng" dirty="0"/>
              <a:t>Co-leads</a:t>
            </a:r>
            <a:r>
              <a:rPr lang="en-US" sz="2200" dirty="0"/>
              <a:t>: Chris Swab (OR), Caroline </a:t>
            </a:r>
            <a:r>
              <a:rPr lang="en-US" sz="2200" dirty="0" err="1"/>
              <a:t>Farkas</a:t>
            </a:r>
            <a:r>
              <a:rPr lang="en-US" sz="2200" dirty="0"/>
              <a:t> (EPA), Jennifer Snyder (EPA)</a:t>
            </a:r>
          </a:p>
          <a:p>
            <a:r>
              <a:rPr lang="en-US" sz="2200" b="1" u="sng" dirty="0"/>
              <a:t>Schedule</a:t>
            </a:r>
            <a:r>
              <a:rPr lang="en-US" sz="2200" dirty="0"/>
              <a:t>: Calls on 4</a:t>
            </a:r>
            <a:r>
              <a:rPr lang="en-US" sz="2200" baseline="30000" dirty="0"/>
              <a:t>th</a:t>
            </a:r>
            <a:r>
              <a:rPr lang="en-US" sz="2200" dirty="0"/>
              <a:t> Monday at 2:00pm Eastern</a:t>
            </a:r>
            <a:endParaRPr lang="en-US" sz="2200" b="1" u="sng" dirty="0"/>
          </a:p>
          <a:p>
            <a:r>
              <a:rPr lang="en-US" sz="2200" b="1" u="sng" dirty="0"/>
              <a:t>Members</a:t>
            </a:r>
            <a:r>
              <a:rPr lang="en-US" sz="2200" dirty="0"/>
              <a:t>: </a:t>
            </a:r>
          </a:p>
          <a:p>
            <a:pPr lvl="1"/>
            <a:r>
              <a:rPr lang="en-US" sz="1800" dirty="0"/>
              <a:t>Ken </a:t>
            </a:r>
            <a:r>
              <a:rPr lang="en-US" sz="1800" dirty="0" err="1"/>
              <a:t>Santlal</a:t>
            </a:r>
            <a:r>
              <a:rPr lang="en-US" sz="1800" dirty="0"/>
              <a:t> (MA), Collin </a:t>
            </a:r>
            <a:r>
              <a:rPr lang="en-US" sz="1800" dirty="0" err="1"/>
              <a:t>Smythe</a:t>
            </a:r>
            <a:r>
              <a:rPr lang="en-US" sz="1800" dirty="0"/>
              <a:t> (VT), Jeff Merrell (VT), Judy Rand (NJ), </a:t>
            </a:r>
            <a:r>
              <a:rPr lang="en-US" sz="1800" dirty="0" err="1"/>
              <a:t>Nicholle</a:t>
            </a:r>
            <a:r>
              <a:rPr lang="en-US" sz="1800" dirty="0"/>
              <a:t> Worland (NJ), John Barnes (NY), Carlos </a:t>
            </a:r>
            <a:r>
              <a:rPr lang="en-US" sz="1800" dirty="0" err="1"/>
              <a:t>Mancilla</a:t>
            </a:r>
            <a:r>
              <a:rPr lang="en-US" sz="1800" dirty="0"/>
              <a:t> (NY), Alexandra Catena (DC), Shane Cone (DE), Walter Simms (MD), Mark Houser (PA), Thomas Foster (VA), Judy Hayes (AL), Sabrina Blakely (AL), </a:t>
            </a:r>
            <a:r>
              <a:rPr lang="en-US" sz="1800" dirty="0" err="1"/>
              <a:t>Byeong-Uk</a:t>
            </a:r>
            <a:r>
              <a:rPr lang="en-US" sz="1800" dirty="0"/>
              <a:t> Kim  (GA), Richard McDonald (GA), Andy Bollman (NC), Stephen </a:t>
            </a:r>
            <a:r>
              <a:rPr lang="en-US" sz="1800" dirty="0" err="1"/>
              <a:t>Lachance</a:t>
            </a:r>
            <a:r>
              <a:rPr lang="en-US" sz="1800" dirty="0"/>
              <a:t> (MI), Tom </a:t>
            </a:r>
            <a:r>
              <a:rPr lang="en-US" sz="1800" dirty="0" err="1"/>
              <a:t>Shanley</a:t>
            </a:r>
            <a:r>
              <a:rPr lang="en-US" sz="1800" dirty="0"/>
              <a:t> (MI), </a:t>
            </a:r>
            <a:r>
              <a:rPr lang="en-US" sz="1800" dirty="0" err="1"/>
              <a:t>Azra</a:t>
            </a:r>
            <a:r>
              <a:rPr lang="en-US" sz="1800" dirty="0"/>
              <a:t> </a:t>
            </a:r>
            <a:r>
              <a:rPr lang="en-US" sz="1800" dirty="0" err="1"/>
              <a:t>Kovacevic</a:t>
            </a:r>
            <a:r>
              <a:rPr lang="en-US" sz="1800" dirty="0"/>
              <a:t> (MN), Laura Woods (OH), Erica Fetty-Davis (OH), </a:t>
            </a:r>
            <a:r>
              <a:rPr lang="en-US" sz="1800" dirty="0" err="1"/>
              <a:t>Nishanthi</a:t>
            </a:r>
            <a:r>
              <a:rPr lang="en-US" sz="1800" dirty="0"/>
              <a:t> </a:t>
            </a:r>
            <a:r>
              <a:rPr lang="en-US" sz="1800" dirty="0" err="1"/>
              <a:t>Wijekoon</a:t>
            </a:r>
            <a:r>
              <a:rPr lang="en-US" sz="1800" dirty="0"/>
              <a:t> (WI), Michael </a:t>
            </a:r>
            <a:r>
              <a:rPr lang="en-US" sz="1800" dirty="0" err="1"/>
              <a:t>Ege</a:t>
            </a:r>
            <a:r>
              <a:rPr lang="en-US" sz="1800" dirty="0"/>
              <a:t> (TX), Marnie Stein (IA), Lynn </a:t>
            </a:r>
            <a:r>
              <a:rPr lang="en-US" sz="1800" dirty="0" err="1"/>
              <a:t>Deahl</a:t>
            </a:r>
            <a:r>
              <a:rPr lang="en-US" sz="1800" dirty="0"/>
              <a:t> (KS), Stacy Allen (MO), Farah </a:t>
            </a:r>
            <a:r>
              <a:rPr lang="en-US" sz="1800" dirty="0" err="1"/>
              <a:t>Mohammadesmaeili</a:t>
            </a:r>
            <a:r>
              <a:rPr lang="en-US" sz="1800" dirty="0"/>
              <a:t> (AZ), Ryan Templeton (AZ), Sylvia </a:t>
            </a:r>
            <a:r>
              <a:rPr lang="en-US" sz="1800" dirty="0" err="1"/>
              <a:t>Vanderspek</a:t>
            </a:r>
            <a:r>
              <a:rPr lang="en-US" sz="1800" dirty="0"/>
              <a:t> (CA), Vanessa </a:t>
            </a:r>
            <a:r>
              <a:rPr lang="en-US" sz="1800" dirty="0" err="1"/>
              <a:t>Crandell</a:t>
            </a:r>
            <a:r>
              <a:rPr lang="en-US" sz="1800" dirty="0"/>
              <a:t>-Beck (AK), Brian </a:t>
            </a:r>
            <a:r>
              <a:rPr lang="en-US" sz="1800" dirty="0" err="1"/>
              <a:t>Keaveny</a:t>
            </a:r>
            <a:r>
              <a:rPr lang="en-US" sz="1800" dirty="0"/>
              <a:t> (EPA)</a:t>
            </a:r>
          </a:p>
          <a:p>
            <a:r>
              <a:rPr lang="en-US" sz="2200" b="1" u="sng" dirty="0"/>
              <a:t>Participation to date:</a:t>
            </a:r>
          </a:p>
          <a:p>
            <a:pPr lvl="1"/>
            <a:r>
              <a:rPr lang="en-US" sz="1800" dirty="0"/>
              <a:t>1</a:t>
            </a:r>
            <a:r>
              <a:rPr lang="en-US" sz="1800" baseline="30000" dirty="0"/>
              <a:t>st</a:t>
            </a:r>
            <a:r>
              <a:rPr lang="en-US" sz="1800" dirty="0"/>
              <a:t> and 2</a:t>
            </a:r>
            <a:r>
              <a:rPr lang="en-US" sz="1800" baseline="30000" dirty="0"/>
              <a:t>nd</a:t>
            </a:r>
            <a:r>
              <a:rPr lang="en-US" sz="1800" dirty="0"/>
              <a:t> calls: ~16 S/L/</a:t>
            </a:r>
            <a:r>
              <a:rPr lang="en-US" sz="1800" dirty="0" err="1"/>
              <a:t>Ts</a:t>
            </a:r>
            <a:r>
              <a:rPr lang="en-US" sz="1800" dirty="0"/>
              <a:t> and EPA represented</a:t>
            </a:r>
          </a:p>
          <a:p>
            <a:endParaRPr lang="en-US" sz="2200" b="1" u="sng" dirty="0"/>
          </a:p>
        </p:txBody>
      </p:sp>
      <p:sp>
        <p:nvSpPr>
          <p:cNvPr id="3" name="Slide Number Placeholder 2"/>
          <p:cNvSpPr>
            <a:spLocks noGrp="1"/>
          </p:cNvSpPr>
          <p:nvPr>
            <p:ph type="sldNum" sz="quarter" idx="12"/>
          </p:nvPr>
        </p:nvSpPr>
        <p:spPr/>
        <p:txBody>
          <a:bodyPr/>
          <a:lstStyle/>
          <a:p>
            <a:fld id="{61C894BD-DCE2-4A96-A9AF-225BBEAC2A40}" type="slidenum">
              <a:rPr lang="en-US" smtClean="0"/>
              <a:pPr/>
              <a:t>25</a:t>
            </a:fld>
            <a:endParaRPr lang="en-US"/>
          </a:p>
        </p:txBody>
      </p:sp>
      <p:sp>
        <p:nvSpPr>
          <p:cNvPr id="4" name="Title 3"/>
          <p:cNvSpPr>
            <a:spLocks noGrp="1"/>
          </p:cNvSpPr>
          <p:nvPr>
            <p:ph type="title"/>
          </p:nvPr>
        </p:nvSpPr>
        <p:spPr>
          <a:xfrm>
            <a:off x="450273" y="73968"/>
            <a:ext cx="8229600" cy="1143000"/>
          </a:xfrm>
        </p:spPr>
        <p:txBody>
          <a:bodyPr>
            <a:normAutofit/>
          </a:bodyPr>
          <a:lstStyle/>
          <a:p>
            <a:r>
              <a:rPr lang="en-US" sz="4400" dirty="0"/>
              <a:t>Nonpoint Workgroup</a:t>
            </a:r>
          </a:p>
        </p:txBody>
      </p:sp>
    </p:spTree>
    <p:extLst>
      <p:ext uri="{BB962C8B-B14F-4D97-AF65-F5344CB8AC3E}">
        <p14:creationId xmlns:p14="http://schemas.microsoft.com/office/powerpoint/2010/main" val="3511852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A few members have begun to analyze emission total and growth/controls data to determine which subsectors might be able to be improved</a:t>
            </a:r>
          </a:p>
          <a:p>
            <a:r>
              <a:rPr lang="en-US" sz="2400" dirty="0"/>
              <a:t>Deciding on subsectors of interest</a:t>
            </a:r>
          </a:p>
          <a:p>
            <a:r>
              <a:rPr lang="en-US" sz="2400" dirty="0"/>
              <a:t>2014 -&gt; 2016? Growth to 2016? Both?</a:t>
            </a:r>
          </a:p>
          <a:p>
            <a:r>
              <a:rPr lang="en-US" sz="2400" dirty="0"/>
              <a:t>Aiming to finalize beta version by June 1, 2018.</a:t>
            </a:r>
          </a:p>
          <a:p>
            <a:pPr lvl="1"/>
            <a:endParaRPr lang="en-US" sz="2000" dirty="0"/>
          </a:p>
        </p:txBody>
      </p:sp>
      <p:sp>
        <p:nvSpPr>
          <p:cNvPr id="3" name="Slide Number Placeholder 2"/>
          <p:cNvSpPr>
            <a:spLocks noGrp="1"/>
          </p:cNvSpPr>
          <p:nvPr>
            <p:ph type="sldNum" sz="quarter" idx="12"/>
          </p:nvPr>
        </p:nvSpPr>
        <p:spPr/>
        <p:txBody>
          <a:bodyPr/>
          <a:lstStyle/>
          <a:p>
            <a:fld id="{61C894BD-DCE2-4A96-A9AF-225BBEAC2A40}" type="slidenum">
              <a:rPr lang="en-US" smtClean="0"/>
              <a:pPr/>
              <a:t>26</a:t>
            </a:fld>
            <a:endParaRPr lang="en-US"/>
          </a:p>
        </p:txBody>
      </p:sp>
      <p:sp>
        <p:nvSpPr>
          <p:cNvPr id="4" name="Title 3"/>
          <p:cNvSpPr>
            <a:spLocks noGrp="1"/>
          </p:cNvSpPr>
          <p:nvPr>
            <p:ph type="title"/>
          </p:nvPr>
        </p:nvSpPr>
        <p:spPr/>
        <p:txBody>
          <a:bodyPr>
            <a:noAutofit/>
          </a:bodyPr>
          <a:lstStyle/>
          <a:p>
            <a:r>
              <a:rPr lang="en-US" sz="3600" dirty="0"/>
              <a:t>Nonpoint Workgroup: First Steps</a:t>
            </a:r>
          </a:p>
        </p:txBody>
      </p:sp>
    </p:spTree>
    <p:extLst>
      <p:ext uri="{BB962C8B-B14F-4D97-AF65-F5344CB8AC3E}">
        <p14:creationId xmlns:p14="http://schemas.microsoft.com/office/powerpoint/2010/main" val="2610994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C894BD-DCE2-4A96-A9AF-225BBEAC2A40}" type="slidenum">
              <a:rPr lang="en-US" smtClean="0"/>
              <a:pPr/>
              <a:t>27</a:t>
            </a:fld>
            <a:endParaRPr lang="en-US"/>
          </a:p>
        </p:txBody>
      </p:sp>
      <p:pic>
        <p:nvPicPr>
          <p:cNvPr id="6" name="Picture 5">
            <a:extLst>
              <a:ext uri="{FF2B5EF4-FFF2-40B4-BE49-F238E27FC236}">
                <a16:creationId xmlns:a16="http://schemas.microsoft.com/office/drawing/2014/main" id="{C3627F5F-0075-8B4C-85D7-87D2E421A6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8588"/>
            <a:ext cx="7897298" cy="6393652"/>
          </a:xfrm>
          <a:prstGeom prst="rect">
            <a:avLst/>
          </a:prstGeom>
          <a:solidFill>
            <a:schemeClr val="bg1"/>
          </a:solidFill>
        </p:spPr>
      </p:pic>
    </p:spTree>
    <p:extLst>
      <p:ext uri="{BB962C8B-B14F-4D97-AF65-F5344CB8AC3E}">
        <p14:creationId xmlns:p14="http://schemas.microsoft.com/office/powerpoint/2010/main" val="1550058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C894BD-DCE2-4A96-A9AF-225BBEAC2A40}" type="slidenum">
              <a:rPr lang="en-US" smtClean="0"/>
              <a:pPr/>
              <a:t>28</a:t>
            </a:fld>
            <a:endParaRPr lang="en-US"/>
          </a:p>
        </p:txBody>
      </p:sp>
      <p:pic>
        <p:nvPicPr>
          <p:cNvPr id="4" name="Picture 3">
            <a:extLst>
              <a:ext uri="{FF2B5EF4-FFF2-40B4-BE49-F238E27FC236}">
                <a16:creationId xmlns:a16="http://schemas.microsoft.com/office/drawing/2014/main" id="{C3900976-2F93-444B-862D-3C1A062E56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53" y="1284186"/>
            <a:ext cx="8894480" cy="4413439"/>
          </a:xfrm>
          <a:prstGeom prst="rect">
            <a:avLst/>
          </a:prstGeom>
          <a:ln>
            <a:solidFill>
              <a:schemeClr val="tx1"/>
            </a:solidFill>
          </a:ln>
        </p:spPr>
      </p:pic>
      <p:sp>
        <p:nvSpPr>
          <p:cNvPr id="7" name="Title 3">
            <a:extLst>
              <a:ext uri="{FF2B5EF4-FFF2-40B4-BE49-F238E27FC236}">
                <a16:creationId xmlns:a16="http://schemas.microsoft.com/office/drawing/2014/main" id="{C1476F48-EB62-2441-A260-9279895F3654}"/>
              </a:ext>
            </a:extLst>
          </p:cNvPr>
          <p:cNvSpPr>
            <a:spLocks noGrp="1"/>
          </p:cNvSpPr>
          <p:nvPr>
            <p:ph type="title"/>
          </p:nvPr>
        </p:nvSpPr>
        <p:spPr>
          <a:xfrm>
            <a:off x="294084" y="212931"/>
            <a:ext cx="8555832" cy="1143000"/>
          </a:xfrm>
        </p:spPr>
        <p:txBody>
          <a:bodyPr>
            <a:noAutofit/>
          </a:bodyPr>
          <a:lstStyle/>
          <a:p>
            <a:r>
              <a:rPr lang="en-US" sz="3600" dirty="0"/>
              <a:t>Nonpoint Workgroup: Member Survey</a:t>
            </a:r>
          </a:p>
        </p:txBody>
      </p:sp>
    </p:spTree>
    <p:extLst>
      <p:ext uri="{BB962C8B-B14F-4D97-AF65-F5344CB8AC3E}">
        <p14:creationId xmlns:p14="http://schemas.microsoft.com/office/powerpoint/2010/main" val="2593316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C894BD-DCE2-4A96-A9AF-225BBEAC2A40}" type="slidenum">
              <a:rPr lang="en-US" smtClean="0"/>
              <a:pPr/>
              <a:t>29</a:t>
            </a:fld>
            <a:endParaRPr lang="en-US"/>
          </a:p>
        </p:txBody>
      </p:sp>
      <p:sp>
        <p:nvSpPr>
          <p:cNvPr id="7" name="Title 3">
            <a:extLst>
              <a:ext uri="{FF2B5EF4-FFF2-40B4-BE49-F238E27FC236}">
                <a16:creationId xmlns:a16="http://schemas.microsoft.com/office/drawing/2014/main" id="{C1476F48-EB62-2441-A260-9279895F3654}"/>
              </a:ext>
            </a:extLst>
          </p:cNvPr>
          <p:cNvSpPr>
            <a:spLocks noGrp="1"/>
          </p:cNvSpPr>
          <p:nvPr>
            <p:ph type="title"/>
          </p:nvPr>
        </p:nvSpPr>
        <p:spPr>
          <a:xfrm>
            <a:off x="294084" y="212931"/>
            <a:ext cx="8555832" cy="1143000"/>
          </a:xfrm>
        </p:spPr>
        <p:txBody>
          <a:bodyPr>
            <a:noAutofit/>
          </a:bodyPr>
          <a:lstStyle/>
          <a:p>
            <a:r>
              <a:rPr lang="en-US" sz="3600" dirty="0"/>
              <a:t>Nonpoint: Projections Approach</a:t>
            </a:r>
          </a:p>
        </p:txBody>
      </p:sp>
      <p:pic>
        <p:nvPicPr>
          <p:cNvPr id="5" name="Picture 4">
            <a:extLst>
              <a:ext uri="{FF2B5EF4-FFF2-40B4-BE49-F238E27FC236}">
                <a16:creationId xmlns:a16="http://schemas.microsoft.com/office/drawing/2014/main" id="{B38110B8-6D9E-9C4E-AFFB-2E6620444A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7002" y="1219200"/>
            <a:ext cx="6153150" cy="4865281"/>
          </a:xfrm>
          <a:prstGeom prst="rect">
            <a:avLst/>
          </a:prstGeom>
          <a:ln>
            <a:solidFill>
              <a:schemeClr val="tx1"/>
            </a:solidFill>
          </a:ln>
        </p:spPr>
      </p:pic>
      <p:sp>
        <p:nvSpPr>
          <p:cNvPr id="8" name="Content Placeholder 1">
            <a:extLst>
              <a:ext uri="{FF2B5EF4-FFF2-40B4-BE49-F238E27FC236}">
                <a16:creationId xmlns:a16="http://schemas.microsoft.com/office/drawing/2014/main" id="{B0C7C263-F294-D043-B9AC-E95F095F81D7}"/>
              </a:ext>
            </a:extLst>
          </p:cNvPr>
          <p:cNvSpPr>
            <a:spLocks noGrp="1"/>
          </p:cNvSpPr>
          <p:nvPr>
            <p:ph idx="1"/>
          </p:nvPr>
        </p:nvSpPr>
        <p:spPr>
          <a:xfrm>
            <a:off x="1018" y="1205345"/>
            <a:ext cx="2656220" cy="2117819"/>
          </a:xfrm>
        </p:spPr>
        <p:txBody>
          <a:bodyPr>
            <a:normAutofit/>
          </a:bodyPr>
          <a:lstStyle/>
          <a:p>
            <a:r>
              <a:rPr lang="en-US" sz="2000" dirty="0"/>
              <a:t>Start with review of NEI2011v3 projections</a:t>
            </a:r>
          </a:p>
        </p:txBody>
      </p:sp>
      <p:sp>
        <p:nvSpPr>
          <p:cNvPr id="9" name="TextBox 8">
            <a:extLst>
              <a:ext uri="{FF2B5EF4-FFF2-40B4-BE49-F238E27FC236}">
                <a16:creationId xmlns:a16="http://schemas.microsoft.com/office/drawing/2014/main" id="{A678EF38-DF57-6A4A-8DFA-D57BA1931ECF}"/>
              </a:ext>
            </a:extLst>
          </p:cNvPr>
          <p:cNvSpPr txBox="1"/>
          <p:nvPr/>
        </p:nvSpPr>
        <p:spPr>
          <a:xfrm rot="20490123">
            <a:off x="-32804" y="2787123"/>
            <a:ext cx="3001622" cy="369332"/>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Continuity in sectors </a:t>
            </a:r>
            <a:r>
              <a:rPr kumimoji="0" lang="en-US" sz="1800" b="0" i="0" u="none" strike="noStrike" kern="0" cap="none" spc="0" normalizeH="0" baseline="0" noProof="0" dirty="0">
                <a:ln>
                  <a:noFill/>
                </a:ln>
                <a:solidFill>
                  <a:sysClr val="windowText" lastClr="000000"/>
                </a:solidFill>
                <a:effectLst/>
                <a:uLnTx/>
                <a:uFillTx/>
                <a:sym typeface="Wingdings" panose="05000000000000000000" pitchFamily="2" charset="2"/>
              </a:rPr>
              <a:t></a:t>
            </a:r>
            <a:endParaRPr kumimoji="0" lang="en-US" sz="1800" b="0" i="0" u="none" strike="noStrike" kern="0" cap="none" spc="0" normalizeH="0" baseline="0" noProof="0" dirty="0">
              <a:ln>
                <a:noFill/>
              </a:ln>
              <a:solidFill>
                <a:sysClr val="windowText" lastClr="000000"/>
              </a:solidFill>
              <a:effectLst/>
              <a:uLnTx/>
              <a:uFillTx/>
            </a:endParaRPr>
          </a:p>
        </p:txBody>
      </p:sp>
      <p:sp>
        <p:nvSpPr>
          <p:cNvPr id="10" name="TextBox 9">
            <a:extLst>
              <a:ext uri="{FF2B5EF4-FFF2-40B4-BE49-F238E27FC236}">
                <a16:creationId xmlns:a16="http://schemas.microsoft.com/office/drawing/2014/main" id="{7D5E9037-6058-3648-BFD7-0E3BF2B7B2F6}"/>
              </a:ext>
            </a:extLst>
          </p:cNvPr>
          <p:cNvSpPr txBox="1"/>
          <p:nvPr/>
        </p:nvSpPr>
        <p:spPr>
          <a:xfrm rot="20454136">
            <a:off x="-419086" y="3298791"/>
            <a:ext cx="3121572" cy="369332"/>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Sectors show linear growth</a:t>
            </a:r>
          </a:p>
        </p:txBody>
      </p:sp>
      <p:sp>
        <p:nvSpPr>
          <p:cNvPr id="11" name="TextBox 10">
            <a:extLst>
              <a:ext uri="{FF2B5EF4-FFF2-40B4-BE49-F238E27FC236}">
                <a16:creationId xmlns:a16="http://schemas.microsoft.com/office/drawing/2014/main" id="{C320FA9A-BA07-3046-AF8C-1573C7A2D27B}"/>
              </a:ext>
            </a:extLst>
          </p:cNvPr>
          <p:cNvSpPr txBox="1"/>
          <p:nvPr/>
        </p:nvSpPr>
        <p:spPr>
          <a:xfrm>
            <a:off x="1018" y="4096766"/>
            <a:ext cx="2513582" cy="646331"/>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Continuity in total emissions </a:t>
            </a:r>
            <a:r>
              <a:rPr kumimoji="0" lang="en-US" sz="1800" b="0" i="0" u="none" strike="noStrike" kern="0" cap="none" spc="0" normalizeH="0" baseline="0" noProof="0" dirty="0">
                <a:ln>
                  <a:noFill/>
                </a:ln>
                <a:solidFill>
                  <a:sysClr val="windowText" lastClr="000000"/>
                </a:solidFill>
                <a:effectLst/>
                <a:uLnTx/>
                <a:uFillTx/>
                <a:sym typeface="Wingdings" panose="05000000000000000000" pitchFamily="2" charset="2"/>
              </a:rPr>
              <a:t></a:t>
            </a:r>
            <a:endParaRPr kumimoji="0" lang="en-US" sz="1800" b="0" i="0" u="none" strike="noStrike" kern="0" cap="none" spc="0" normalizeH="0" baseline="0" noProof="0" dirty="0">
              <a:ln>
                <a:noFill/>
              </a:ln>
              <a:solidFill>
                <a:sysClr val="windowText" lastClr="000000"/>
              </a:solidFill>
              <a:effectLst/>
              <a:uLnTx/>
              <a:uFillTx/>
            </a:endParaRPr>
          </a:p>
        </p:txBody>
      </p:sp>
      <p:sp>
        <p:nvSpPr>
          <p:cNvPr id="12" name="TextBox 11">
            <a:extLst>
              <a:ext uri="{FF2B5EF4-FFF2-40B4-BE49-F238E27FC236}">
                <a16:creationId xmlns:a16="http://schemas.microsoft.com/office/drawing/2014/main" id="{ADA2BA7C-2EEE-A949-84B7-33D4D5F8FC81}"/>
              </a:ext>
            </a:extLst>
          </p:cNvPr>
          <p:cNvSpPr txBox="1"/>
          <p:nvPr/>
        </p:nvSpPr>
        <p:spPr>
          <a:xfrm>
            <a:off x="148028" y="4724378"/>
            <a:ext cx="2362200" cy="1200329"/>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rPr>
              <a:t>Totals show linear growth also</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rPr>
              <a:t>Linear growth may be an option……</a:t>
            </a:r>
          </a:p>
        </p:txBody>
      </p:sp>
      <p:sp>
        <p:nvSpPr>
          <p:cNvPr id="6" name="Rectangle 5">
            <a:extLst>
              <a:ext uri="{FF2B5EF4-FFF2-40B4-BE49-F238E27FC236}">
                <a16:creationId xmlns:a16="http://schemas.microsoft.com/office/drawing/2014/main" id="{9B4B28A6-5C67-CB4E-A65E-34A426702E7A}"/>
              </a:ext>
            </a:extLst>
          </p:cNvPr>
          <p:cNvSpPr/>
          <p:nvPr/>
        </p:nvSpPr>
        <p:spPr>
          <a:xfrm>
            <a:off x="3479244" y="6186762"/>
            <a:ext cx="5370672" cy="369332"/>
          </a:xfrm>
          <a:prstGeom prst="rect">
            <a:avLst/>
          </a:prstGeom>
        </p:spPr>
        <p:txBody>
          <a:bodyPr wrap="square">
            <a:spAutoFit/>
          </a:bodyPr>
          <a:lstStyle/>
          <a:p>
            <a:r>
              <a:rPr lang="en-US" b="1" dirty="0"/>
              <a:t>Example: “EL” platform total nonpoint PM</a:t>
            </a:r>
            <a:r>
              <a:rPr lang="en-US" b="1" baseline="-25000" dirty="0"/>
              <a:t>2.5</a:t>
            </a:r>
            <a:endParaRPr lang="en-US" sz="2000" b="1" baseline="-25000" dirty="0"/>
          </a:p>
        </p:txBody>
      </p:sp>
    </p:spTree>
    <p:extLst>
      <p:ext uri="{BB962C8B-B14F-4D97-AF65-F5344CB8AC3E}">
        <p14:creationId xmlns:p14="http://schemas.microsoft.com/office/powerpoint/2010/main" val="1317031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C894BD-DCE2-4A96-A9AF-225BBEAC2A40}" type="slidenum">
              <a:rPr lang="en-US" smtClean="0"/>
              <a:pPr/>
              <a:t>3</a:t>
            </a:fld>
            <a:endParaRPr lang="en-US"/>
          </a:p>
        </p:txBody>
      </p:sp>
      <p:sp>
        <p:nvSpPr>
          <p:cNvPr id="9" name="TextBox 8"/>
          <p:cNvSpPr txBox="1"/>
          <p:nvPr/>
        </p:nvSpPr>
        <p:spPr>
          <a:xfrm>
            <a:off x="3870007" y="1254362"/>
            <a:ext cx="4960145" cy="4708981"/>
          </a:xfrm>
          <a:prstGeom prst="rect">
            <a:avLst/>
          </a:prstGeom>
          <a:noFill/>
        </p:spPr>
        <p:txBody>
          <a:bodyPr wrap="square" rtlCol="0">
            <a:spAutoFit/>
          </a:bodyPr>
          <a:lstStyle/>
          <a:p>
            <a:pPr marL="285750" indent="-285750">
              <a:buFont typeface="Arial" panose="020B0604020202020204" pitchFamily="34" charset="0"/>
              <a:buChar char="•"/>
            </a:pPr>
            <a:r>
              <a:rPr lang="en-US" sz="2000" dirty="0"/>
              <a:t>Each workgroup will give a 7 minute update introducing their group and their plans for the coming months.</a:t>
            </a:r>
          </a:p>
          <a:p>
            <a:pPr marL="285750" indent="-285750">
              <a:buFont typeface="Arial" panose="020B0604020202020204" pitchFamily="34" charset="0"/>
              <a:buChar char="•"/>
            </a:pPr>
            <a:r>
              <a:rPr lang="en-US" sz="2000" dirty="0"/>
              <a:t>All call participants will remain on mute during the webinar.</a:t>
            </a:r>
          </a:p>
          <a:p>
            <a:pPr marL="285750" indent="-285750">
              <a:buFont typeface="Arial" panose="020B0604020202020204" pitchFamily="34" charset="0"/>
              <a:buChar char="•"/>
            </a:pPr>
            <a:r>
              <a:rPr lang="en-US" sz="2000" dirty="0">
                <a:solidFill>
                  <a:srgbClr val="C00000"/>
                </a:solidFill>
              </a:rPr>
              <a:t>Type your questions into the question box on the webinar client.</a:t>
            </a:r>
          </a:p>
          <a:p>
            <a:pPr marL="285750" indent="-285750">
              <a:buFont typeface="Arial" panose="020B0604020202020204" pitchFamily="34" charset="0"/>
              <a:buChar char="•"/>
            </a:pPr>
            <a:r>
              <a:rPr lang="en-US" sz="2000" dirty="0"/>
              <a:t>We will try to answer questions at the end of the webinar. </a:t>
            </a:r>
          </a:p>
          <a:p>
            <a:pPr marL="285750" indent="-285750">
              <a:buFont typeface="Arial" panose="020B0604020202020204" pitchFamily="34" charset="0"/>
              <a:buChar char="•"/>
            </a:pPr>
            <a:r>
              <a:rPr lang="en-US" sz="2000" dirty="0"/>
              <a:t>We will create a Q&amp;A document following the webinar and post with the meeting notes on the Collaborative Wiki: </a:t>
            </a:r>
            <a:r>
              <a:rPr lang="en-US" sz="2000" dirty="0">
                <a:hlinkClick r:id="rId2"/>
              </a:rPr>
              <a:t>http://views.cira.colostate.edu/wiki/wiki/9169</a:t>
            </a:r>
            <a:r>
              <a:rPr lang="en-US" sz="2000" dirty="0"/>
              <a:t> </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006" y="1447800"/>
            <a:ext cx="3530571" cy="4249967"/>
          </a:xfrm>
          <a:prstGeom prst="rect">
            <a:avLst/>
          </a:prstGeom>
          <a:ln>
            <a:solidFill>
              <a:schemeClr val="accent2"/>
            </a:solidFill>
          </a:ln>
        </p:spPr>
      </p:pic>
      <p:sp>
        <p:nvSpPr>
          <p:cNvPr id="11" name="Title 3">
            <a:extLst>
              <a:ext uri="{FF2B5EF4-FFF2-40B4-BE49-F238E27FC236}">
                <a16:creationId xmlns:a16="http://schemas.microsoft.com/office/drawing/2014/main" id="{9F167EDA-C2FD-2544-B436-EAA026D37A80}"/>
              </a:ext>
            </a:extLst>
          </p:cNvPr>
          <p:cNvSpPr>
            <a:spLocks noGrp="1"/>
          </p:cNvSpPr>
          <p:nvPr>
            <p:ph type="title"/>
          </p:nvPr>
        </p:nvSpPr>
        <p:spPr>
          <a:xfrm>
            <a:off x="399279" y="228600"/>
            <a:ext cx="8229600" cy="1143000"/>
          </a:xfrm>
        </p:spPr>
        <p:txBody>
          <a:bodyPr>
            <a:noAutofit/>
          </a:bodyPr>
          <a:lstStyle/>
          <a:p>
            <a:r>
              <a:rPr lang="en-US" sz="3600" dirty="0"/>
              <a:t>Webinar Ground Rules: Questions?</a:t>
            </a:r>
          </a:p>
        </p:txBody>
      </p:sp>
      <p:cxnSp>
        <p:nvCxnSpPr>
          <p:cNvPr id="4" name="Straight Arrow Connector 3">
            <a:extLst>
              <a:ext uri="{FF2B5EF4-FFF2-40B4-BE49-F238E27FC236}">
                <a16:creationId xmlns:a16="http://schemas.microsoft.com/office/drawing/2014/main" id="{D7BC852E-98E5-1D4D-A754-91F595CB30C8}"/>
              </a:ext>
            </a:extLst>
          </p:cNvPr>
          <p:cNvCxnSpPr/>
          <p:nvPr/>
        </p:nvCxnSpPr>
        <p:spPr>
          <a:xfrm flipH="1">
            <a:off x="2514600" y="3200400"/>
            <a:ext cx="1676400" cy="1219200"/>
          </a:xfrm>
          <a:prstGeom prst="straightConnector1">
            <a:avLst/>
          </a:prstGeom>
          <a:ln w="285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901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7638"/>
            <a:ext cx="8229600" cy="4965514"/>
          </a:xfrm>
        </p:spPr>
        <p:txBody>
          <a:bodyPr>
            <a:normAutofit fontScale="85000" lnSpcReduction="10000"/>
          </a:bodyPr>
          <a:lstStyle/>
          <a:p>
            <a:r>
              <a:rPr lang="en-US" b="1" u="sng" dirty="0"/>
              <a:t>Co-leads</a:t>
            </a:r>
            <a:r>
              <a:rPr lang="en-US" dirty="0"/>
              <a:t>: Julie </a:t>
            </a:r>
            <a:r>
              <a:rPr lang="en-US" dirty="0" err="1"/>
              <a:t>McDill</a:t>
            </a:r>
            <a:r>
              <a:rPr lang="en-US" dirty="0"/>
              <a:t> (MARAMA), Alison Eyth (EPA)</a:t>
            </a:r>
          </a:p>
          <a:p>
            <a:r>
              <a:rPr lang="en-US" b="1" u="sng" dirty="0"/>
              <a:t>Schedule</a:t>
            </a:r>
            <a:r>
              <a:rPr lang="en-US" dirty="0"/>
              <a:t>: Calls on 3</a:t>
            </a:r>
            <a:r>
              <a:rPr lang="en-US" baseline="30000" dirty="0"/>
              <a:t>rd</a:t>
            </a:r>
            <a:r>
              <a:rPr lang="en-US" dirty="0"/>
              <a:t> Thursday at 2:00pm Eastern</a:t>
            </a:r>
          </a:p>
          <a:p>
            <a:pPr lvl="1"/>
            <a:r>
              <a:rPr lang="en-US" dirty="0"/>
              <a:t>Kickoff December 20, 2 subsequent calls next call March 15</a:t>
            </a:r>
          </a:p>
          <a:p>
            <a:r>
              <a:rPr lang="en-US" b="1" u="sng" dirty="0"/>
              <a:t>Members</a:t>
            </a:r>
            <a:r>
              <a:rPr lang="en-US" dirty="0"/>
              <a:t>:</a:t>
            </a:r>
          </a:p>
          <a:p>
            <a:pPr lvl="1"/>
            <a:r>
              <a:rPr lang="en-US" dirty="0"/>
              <a:t>Molly Birnbaum (AK), Brian </a:t>
            </a:r>
            <a:r>
              <a:rPr lang="en-US" dirty="0" err="1"/>
              <a:t>Sullins</a:t>
            </a:r>
            <a:r>
              <a:rPr lang="en-US" dirty="0"/>
              <a:t> (AL), Sylvia </a:t>
            </a:r>
            <a:r>
              <a:rPr lang="en-US" dirty="0" err="1"/>
              <a:t>Vanderspek</a:t>
            </a:r>
            <a:r>
              <a:rPr lang="en-US" dirty="0"/>
              <a:t> &amp; Leo Ramirez (CA), Rebecca Simpson &amp; Dale Wells (CO), Alexandra Catena (DC), Gil </a:t>
            </a:r>
            <a:r>
              <a:rPr lang="en-US" dirty="0" err="1"/>
              <a:t>Grodzinsky</a:t>
            </a:r>
            <a:r>
              <a:rPr lang="en-US" dirty="0"/>
              <a:t> (CA), Marc Bennett (MA), Marcia Ways (MD), Todd </a:t>
            </a:r>
            <a:r>
              <a:rPr lang="en-US" dirty="0" err="1"/>
              <a:t>Pasley</a:t>
            </a:r>
            <a:r>
              <a:rPr lang="en-US" dirty="0"/>
              <a:t> (NC), John </a:t>
            </a:r>
            <a:r>
              <a:rPr lang="en-US" dirty="0" err="1"/>
              <a:t>Gorgol</a:t>
            </a:r>
            <a:r>
              <a:rPr lang="en-US" dirty="0"/>
              <a:t> (NJ), Rob McDonough &amp; Chris Rochester (NY), Mike </a:t>
            </a:r>
            <a:r>
              <a:rPr lang="en-US" dirty="0" err="1"/>
              <a:t>Maleski</a:t>
            </a:r>
            <a:r>
              <a:rPr lang="en-US" dirty="0"/>
              <a:t> (OH), Chris </a:t>
            </a:r>
            <a:r>
              <a:rPr lang="en-US" dirty="0" err="1"/>
              <a:t>Trostle</a:t>
            </a:r>
            <a:r>
              <a:rPr lang="en-US" dirty="0"/>
              <a:t> (PA), Susanne </a:t>
            </a:r>
            <a:r>
              <a:rPr lang="en-US" dirty="0" err="1"/>
              <a:t>Cotty</a:t>
            </a:r>
            <a:r>
              <a:rPr lang="en-US" dirty="0"/>
              <a:t> (Pima Co.), Carla </a:t>
            </a:r>
            <a:r>
              <a:rPr lang="en-US" dirty="0" err="1"/>
              <a:t>Bedenbaugh</a:t>
            </a:r>
            <a:r>
              <a:rPr lang="en-US" dirty="0"/>
              <a:t> (SC), Chris Kite (TX), Peter </a:t>
            </a:r>
            <a:r>
              <a:rPr lang="en-US" dirty="0" err="1"/>
              <a:t>Verschoor</a:t>
            </a:r>
            <a:r>
              <a:rPr lang="en-US" dirty="0"/>
              <a:t> &amp; Rick </a:t>
            </a:r>
            <a:r>
              <a:rPr lang="en-US" dirty="0" err="1"/>
              <a:t>McKeague</a:t>
            </a:r>
            <a:r>
              <a:rPr lang="en-US" dirty="0"/>
              <a:t> (UT), Sonya Lewis-Cheatham (VA), Chris </a:t>
            </a:r>
            <a:r>
              <a:rPr lang="en-US" dirty="0" err="1"/>
              <a:t>Bovee</a:t>
            </a:r>
            <a:r>
              <a:rPr lang="en-US" dirty="0"/>
              <a:t> &amp; Mike Friedlander (WI), Michelle Oakes (TN), Brian </a:t>
            </a:r>
            <a:r>
              <a:rPr lang="en-US" dirty="0" err="1"/>
              <a:t>Timin</a:t>
            </a:r>
            <a:r>
              <a:rPr lang="en-US" dirty="0"/>
              <a:t> (EPA OAQPS), Daniel </a:t>
            </a:r>
            <a:r>
              <a:rPr lang="en-US" dirty="0" err="1"/>
              <a:t>Bizer</a:t>
            </a:r>
            <a:r>
              <a:rPr lang="en-US" dirty="0"/>
              <a:t>-Cox &amp; Dave Brzezinski (EPA OTAQ)</a:t>
            </a:r>
          </a:p>
          <a:p>
            <a:pPr lvl="1"/>
            <a:r>
              <a:rPr lang="en-US" dirty="0"/>
              <a:t>Using MJO MOVES workgroup to explain approach and gather feedback</a:t>
            </a:r>
          </a:p>
          <a:p>
            <a:pPr lvl="1"/>
            <a:endParaRPr lang="en-US" dirty="0"/>
          </a:p>
        </p:txBody>
      </p:sp>
      <p:sp>
        <p:nvSpPr>
          <p:cNvPr id="3" name="Slide Number Placeholder 2"/>
          <p:cNvSpPr>
            <a:spLocks noGrp="1"/>
          </p:cNvSpPr>
          <p:nvPr>
            <p:ph type="sldNum" sz="quarter" idx="12"/>
          </p:nvPr>
        </p:nvSpPr>
        <p:spPr/>
        <p:txBody>
          <a:bodyPr/>
          <a:lstStyle/>
          <a:p>
            <a:fld id="{61C894BD-DCE2-4A96-A9AF-225BBEAC2A40}" type="slidenum">
              <a:rPr lang="en-US" smtClean="0"/>
              <a:pPr/>
              <a:t>30</a:t>
            </a:fld>
            <a:endParaRPr lang="en-US"/>
          </a:p>
        </p:txBody>
      </p:sp>
      <p:sp>
        <p:nvSpPr>
          <p:cNvPr id="4" name="Title 3"/>
          <p:cNvSpPr>
            <a:spLocks noGrp="1"/>
          </p:cNvSpPr>
          <p:nvPr>
            <p:ph type="title"/>
          </p:nvPr>
        </p:nvSpPr>
        <p:spPr/>
        <p:txBody>
          <a:bodyPr>
            <a:normAutofit/>
          </a:bodyPr>
          <a:lstStyle/>
          <a:p>
            <a:r>
              <a:rPr lang="en-US" sz="4400" dirty="0" err="1"/>
              <a:t>Onroad</a:t>
            </a:r>
            <a:r>
              <a:rPr lang="en-US" sz="4400" dirty="0"/>
              <a:t> Mobile Workgroup</a:t>
            </a:r>
          </a:p>
        </p:txBody>
      </p:sp>
    </p:spTree>
    <p:extLst>
      <p:ext uri="{BB962C8B-B14F-4D97-AF65-F5344CB8AC3E}">
        <p14:creationId xmlns:p14="http://schemas.microsoft.com/office/powerpoint/2010/main" val="1568633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12744"/>
            <a:ext cx="8752274" cy="5112548"/>
          </a:xfrm>
        </p:spPr>
        <p:txBody>
          <a:bodyPr>
            <a:noAutofit/>
          </a:bodyPr>
          <a:lstStyle/>
          <a:p>
            <a:pPr lvl="1"/>
            <a:r>
              <a:rPr lang="en-US" sz="2000" b="1" dirty="0"/>
              <a:t>Alpha </a:t>
            </a:r>
            <a:r>
              <a:rPr lang="en-US" sz="2000" dirty="0"/>
              <a:t>– 2016</a:t>
            </a:r>
          </a:p>
          <a:p>
            <a:pPr lvl="2"/>
            <a:r>
              <a:rPr lang="en-US" sz="2000" dirty="0"/>
              <a:t>EPA projection from 2014 to 2016 </a:t>
            </a:r>
          </a:p>
          <a:p>
            <a:pPr lvl="2"/>
            <a:r>
              <a:rPr lang="en-US" sz="1800" dirty="0"/>
              <a:t>VMT projected from 2014v2 using FHWA Factors</a:t>
            </a:r>
          </a:p>
          <a:p>
            <a:pPr lvl="2"/>
            <a:r>
              <a:rPr lang="en-US" sz="1800" dirty="0"/>
              <a:t>Preserved 2014v2 ratio of VMT/</a:t>
            </a:r>
            <a:r>
              <a:rPr lang="en-US" sz="1800" dirty="0" err="1"/>
              <a:t>hr</a:t>
            </a:r>
            <a:r>
              <a:rPr lang="en-US" sz="1800" dirty="0"/>
              <a:t> long-haul combination trucks hoteling Preserved 2014v2 ratio of VMT/vehicle population (VPOP)</a:t>
            </a:r>
          </a:p>
          <a:p>
            <a:pPr lvl="1"/>
            <a:endParaRPr lang="en-US" sz="2000" dirty="0"/>
          </a:p>
          <a:p>
            <a:pPr lvl="1"/>
            <a:r>
              <a:rPr lang="en-US" sz="2000" b="1" dirty="0"/>
              <a:t>Beta</a:t>
            </a:r>
            <a:r>
              <a:rPr lang="en-US" sz="2000" dirty="0"/>
              <a:t>  - 2016/2023/2028</a:t>
            </a:r>
          </a:p>
          <a:p>
            <a:pPr lvl="2"/>
            <a:r>
              <a:rPr lang="en-US" sz="1800" dirty="0"/>
              <a:t>Alpha defaults preserved for most states</a:t>
            </a:r>
          </a:p>
          <a:p>
            <a:pPr lvl="2"/>
            <a:r>
              <a:rPr lang="en-US" sz="1800" dirty="0"/>
              <a:t>Replace some input data provided by 12 states</a:t>
            </a:r>
          </a:p>
          <a:p>
            <a:pPr lvl="2"/>
            <a:r>
              <a:rPr lang="en-US" sz="1800" dirty="0"/>
              <a:t>representative county updates 5 to 10 states</a:t>
            </a:r>
          </a:p>
          <a:p>
            <a:pPr lvl="2"/>
            <a:r>
              <a:rPr lang="en-US" sz="1800" dirty="0"/>
              <a:t>projection using AEO 2018 to 2023 and 2028</a:t>
            </a:r>
          </a:p>
          <a:p>
            <a:pPr marL="630936" lvl="2" indent="0">
              <a:buNone/>
            </a:pPr>
            <a:endParaRPr lang="en-US" sz="1800" dirty="0"/>
          </a:p>
          <a:p>
            <a:pPr lvl="1"/>
            <a:r>
              <a:rPr lang="en-US" sz="2000" b="1" dirty="0"/>
              <a:t>V1 </a:t>
            </a:r>
            <a:r>
              <a:rPr lang="en-US" sz="2000" dirty="0"/>
              <a:t>–2016/2023/2028 </a:t>
            </a:r>
          </a:p>
          <a:p>
            <a:pPr lvl="2"/>
            <a:r>
              <a:rPr lang="en-US" sz="1800" dirty="0"/>
              <a:t>Fold in CRC VIN decode updates for light duty age distribution</a:t>
            </a:r>
            <a:endParaRPr lang="en-US" sz="2600" dirty="0"/>
          </a:p>
        </p:txBody>
      </p:sp>
      <p:sp>
        <p:nvSpPr>
          <p:cNvPr id="3" name="Slide Number Placeholder 2"/>
          <p:cNvSpPr>
            <a:spLocks noGrp="1"/>
          </p:cNvSpPr>
          <p:nvPr>
            <p:ph type="sldNum" sz="quarter" idx="12"/>
          </p:nvPr>
        </p:nvSpPr>
        <p:spPr/>
        <p:txBody>
          <a:bodyPr/>
          <a:lstStyle/>
          <a:p>
            <a:fld id="{61C894BD-DCE2-4A96-A9AF-225BBEAC2A40}" type="slidenum">
              <a:rPr lang="en-US" smtClean="0"/>
              <a:pPr/>
              <a:t>31</a:t>
            </a:fld>
            <a:endParaRPr lang="en-US"/>
          </a:p>
        </p:txBody>
      </p:sp>
      <p:sp>
        <p:nvSpPr>
          <p:cNvPr id="4" name="Title 3"/>
          <p:cNvSpPr>
            <a:spLocks noGrp="1"/>
          </p:cNvSpPr>
          <p:nvPr>
            <p:ph type="title"/>
          </p:nvPr>
        </p:nvSpPr>
        <p:spPr/>
        <p:txBody>
          <a:bodyPr>
            <a:noAutofit/>
          </a:bodyPr>
          <a:lstStyle/>
          <a:p>
            <a:r>
              <a:rPr lang="en-US" sz="3600" dirty="0" err="1"/>
              <a:t>Onroad</a:t>
            </a:r>
            <a:r>
              <a:rPr lang="en-US" sz="3600" dirty="0"/>
              <a:t> Mobile: Inventory Versions</a:t>
            </a:r>
          </a:p>
        </p:txBody>
      </p:sp>
    </p:spTree>
    <p:extLst>
      <p:ext uri="{BB962C8B-B14F-4D97-AF65-F5344CB8AC3E}">
        <p14:creationId xmlns:p14="http://schemas.microsoft.com/office/powerpoint/2010/main" val="12877989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C894BD-DCE2-4A96-A9AF-225BBEAC2A40}" type="slidenum">
              <a:rPr lang="en-US" smtClean="0"/>
              <a:pPr/>
              <a:t>32</a:t>
            </a:fld>
            <a:endParaRPr lang="en-US"/>
          </a:p>
        </p:txBody>
      </p:sp>
      <p:sp>
        <p:nvSpPr>
          <p:cNvPr id="4" name="Title 3"/>
          <p:cNvSpPr>
            <a:spLocks noGrp="1"/>
          </p:cNvSpPr>
          <p:nvPr>
            <p:ph type="title"/>
          </p:nvPr>
        </p:nvSpPr>
        <p:spPr/>
        <p:txBody>
          <a:bodyPr>
            <a:noAutofit/>
          </a:bodyPr>
          <a:lstStyle/>
          <a:p>
            <a:r>
              <a:rPr lang="en-US" sz="3600" dirty="0" err="1"/>
              <a:t>Onroad</a:t>
            </a:r>
            <a:r>
              <a:rPr lang="en-US" sz="3600" dirty="0"/>
              <a:t> Mobile: 2016 Data</a:t>
            </a:r>
          </a:p>
        </p:txBody>
      </p:sp>
      <p:sp>
        <p:nvSpPr>
          <p:cNvPr id="7" name="Content Placeholder 1">
            <a:extLst>
              <a:ext uri="{FF2B5EF4-FFF2-40B4-BE49-F238E27FC236}">
                <a16:creationId xmlns:a16="http://schemas.microsoft.com/office/drawing/2014/main" id="{31F1141E-C50C-B84E-B540-C2CFD21932FF}"/>
              </a:ext>
            </a:extLst>
          </p:cNvPr>
          <p:cNvSpPr>
            <a:spLocks noGrp="1"/>
          </p:cNvSpPr>
          <p:nvPr>
            <p:ph idx="1"/>
          </p:nvPr>
        </p:nvSpPr>
        <p:spPr>
          <a:xfrm>
            <a:off x="152400" y="1481332"/>
            <a:ext cx="8763000" cy="4767068"/>
          </a:xfrm>
        </p:spPr>
        <p:txBody>
          <a:bodyPr>
            <a:normAutofit fontScale="77500" lnSpcReduction="20000"/>
          </a:bodyPr>
          <a:lstStyle/>
          <a:p>
            <a:pPr>
              <a:spcBef>
                <a:spcPts val="600"/>
              </a:spcBef>
            </a:pPr>
            <a:r>
              <a:rPr lang="en-US" sz="2800" dirty="0"/>
              <a:t>Overall: </a:t>
            </a:r>
            <a:r>
              <a:rPr lang="en-US" sz="2200" dirty="0">
                <a:hlinkClick r:id="rId2"/>
              </a:rPr>
              <a:t>ftp://newftp.epa.gov/Air/emismod/2016/alpha/2016fd/</a:t>
            </a:r>
            <a:r>
              <a:rPr lang="en-US" sz="2200" dirty="0"/>
              <a:t> </a:t>
            </a:r>
          </a:p>
          <a:p>
            <a:pPr>
              <a:spcBef>
                <a:spcPts val="600"/>
              </a:spcBef>
            </a:pPr>
            <a:r>
              <a:rPr lang="en-US" dirty="0"/>
              <a:t>Emissions directory: </a:t>
            </a:r>
          </a:p>
          <a:p>
            <a:pPr lvl="1">
              <a:spcBef>
                <a:spcPts val="600"/>
              </a:spcBef>
            </a:pPr>
            <a:r>
              <a:rPr lang="en-US" dirty="0"/>
              <a:t>2016 Activity data in FF10 format (VPOP, VMT, hoteling)</a:t>
            </a:r>
          </a:p>
          <a:p>
            <a:pPr lvl="1">
              <a:spcBef>
                <a:spcPts val="600"/>
              </a:spcBef>
            </a:pPr>
            <a:r>
              <a:rPr lang="en-US" sz="2400" u="sng" dirty="0">
                <a:hlinkClick r:id="rId3"/>
              </a:rPr>
              <a:t>ftp://newftp.epa.gov/Air/emismod/2016/alpha/2016fd/emissions/onroad/</a:t>
            </a:r>
            <a:r>
              <a:rPr lang="en-US" sz="2400" dirty="0"/>
              <a:t> includes </a:t>
            </a:r>
            <a:r>
              <a:rPr lang="en-US" sz="2400" dirty="0" err="1"/>
              <a:t>onroad</a:t>
            </a:r>
            <a:r>
              <a:rPr lang="en-US" sz="2400" dirty="0"/>
              <a:t> flat files (FF10) by county, SCC, poll for each state</a:t>
            </a:r>
            <a:endParaRPr lang="en-US" dirty="0"/>
          </a:p>
          <a:p>
            <a:pPr>
              <a:spcBef>
                <a:spcPts val="600"/>
              </a:spcBef>
            </a:pPr>
            <a:r>
              <a:rPr lang="en-US" dirty="0"/>
              <a:t>Reports/</a:t>
            </a:r>
            <a:r>
              <a:rPr lang="en-US" dirty="0" err="1"/>
              <a:t>onroad</a:t>
            </a:r>
            <a:r>
              <a:rPr lang="en-US" dirty="0"/>
              <a:t> directory:</a:t>
            </a:r>
          </a:p>
          <a:p>
            <a:pPr lvl="1">
              <a:spcBef>
                <a:spcPts val="600"/>
              </a:spcBef>
            </a:pPr>
            <a:r>
              <a:rPr lang="en-US" dirty="0"/>
              <a:t>Spreadsheet showing how EPA and state data were merged in the rep. county CDBs</a:t>
            </a:r>
          </a:p>
          <a:p>
            <a:pPr lvl="1">
              <a:spcBef>
                <a:spcPts val="600"/>
              </a:spcBef>
            </a:pPr>
            <a:r>
              <a:rPr lang="en-US" dirty="0"/>
              <a:t>Growth factors used to derive 2016 activity from 2014v2</a:t>
            </a:r>
          </a:p>
          <a:p>
            <a:pPr lvl="1">
              <a:spcBef>
                <a:spcPts val="600"/>
              </a:spcBef>
            </a:pPr>
            <a:r>
              <a:rPr lang="en-US" dirty="0"/>
              <a:t>Spreadsheet summarizing 2016 vs 2014 activity data</a:t>
            </a:r>
          </a:p>
          <a:p>
            <a:pPr lvl="1">
              <a:spcBef>
                <a:spcPts val="600"/>
              </a:spcBef>
            </a:pPr>
            <a:r>
              <a:rPr lang="en-US" dirty="0"/>
              <a:t>Spreadsheets comparing 2014v1, 2014v2 and 2016 alpha </a:t>
            </a:r>
            <a:r>
              <a:rPr lang="en-US" dirty="0" err="1"/>
              <a:t>onroad</a:t>
            </a:r>
            <a:r>
              <a:rPr lang="en-US" dirty="0"/>
              <a:t> emissions at various resolutions</a:t>
            </a:r>
          </a:p>
          <a:p>
            <a:pPr>
              <a:spcBef>
                <a:spcPts val="600"/>
              </a:spcBef>
            </a:pPr>
            <a:r>
              <a:rPr lang="en-US" dirty="0"/>
              <a:t>Maps directory:</a:t>
            </a:r>
          </a:p>
          <a:p>
            <a:pPr lvl="1">
              <a:spcBef>
                <a:spcPts val="600"/>
              </a:spcBef>
            </a:pPr>
            <a:r>
              <a:rPr lang="en-US" dirty="0"/>
              <a:t>Maps of 2016 and 2014 county </a:t>
            </a:r>
            <a:r>
              <a:rPr lang="en-US" dirty="0" err="1"/>
              <a:t>onroad</a:t>
            </a:r>
            <a:r>
              <a:rPr lang="en-US" dirty="0"/>
              <a:t> emissions and differences between them for RPD, RPV, RPH, and total</a:t>
            </a:r>
          </a:p>
          <a:p>
            <a:endParaRPr lang="en-US" dirty="0"/>
          </a:p>
          <a:p>
            <a:pPr marL="393192" lvl="1" indent="0">
              <a:buNone/>
            </a:pPr>
            <a:endParaRPr lang="en-US" dirty="0"/>
          </a:p>
        </p:txBody>
      </p:sp>
    </p:spTree>
    <p:extLst>
      <p:ext uri="{BB962C8B-B14F-4D97-AF65-F5344CB8AC3E}">
        <p14:creationId xmlns:p14="http://schemas.microsoft.com/office/powerpoint/2010/main" val="2587318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81600" y="1905000"/>
            <a:ext cx="3875474" cy="3768856"/>
          </a:xfrm>
        </p:spPr>
        <p:txBody>
          <a:bodyPr>
            <a:noAutofit/>
          </a:bodyPr>
          <a:lstStyle/>
          <a:p>
            <a:r>
              <a:rPr lang="en-US" sz="2400" dirty="0"/>
              <a:t>12 states, 3 datasets</a:t>
            </a:r>
          </a:p>
          <a:p>
            <a:r>
              <a:rPr lang="en-US" sz="2400" dirty="0"/>
              <a:t>Most CDB data is from EPA defaults</a:t>
            </a:r>
          </a:p>
          <a:p>
            <a:r>
              <a:rPr lang="en-US" sz="2400" dirty="0"/>
              <a:t>17 states plan to provide some state data for 5 specific categories</a:t>
            </a:r>
          </a:p>
          <a:p>
            <a:r>
              <a:rPr lang="en-US" sz="2400" dirty="0"/>
              <a:t>FF10 data format is challenging</a:t>
            </a:r>
          </a:p>
        </p:txBody>
      </p:sp>
      <p:sp>
        <p:nvSpPr>
          <p:cNvPr id="3" name="Slide Number Placeholder 2"/>
          <p:cNvSpPr>
            <a:spLocks noGrp="1"/>
          </p:cNvSpPr>
          <p:nvPr>
            <p:ph type="sldNum" sz="quarter" idx="12"/>
          </p:nvPr>
        </p:nvSpPr>
        <p:spPr/>
        <p:txBody>
          <a:bodyPr/>
          <a:lstStyle/>
          <a:p>
            <a:fld id="{61C894BD-DCE2-4A96-A9AF-225BBEAC2A40}" type="slidenum">
              <a:rPr lang="en-US" smtClean="0"/>
              <a:pPr/>
              <a:t>33</a:t>
            </a:fld>
            <a:endParaRPr lang="en-US"/>
          </a:p>
        </p:txBody>
      </p:sp>
      <p:sp>
        <p:nvSpPr>
          <p:cNvPr id="4" name="Title 3"/>
          <p:cNvSpPr>
            <a:spLocks noGrp="1"/>
          </p:cNvSpPr>
          <p:nvPr>
            <p:ph type="title"/>
          </p:nvPr>
        </p:nvSpPr>
        <p:spPr>
          <a:xfrm>
            <a:off x="381000" y="193406"/>
            <a:ext cx="8548255" cy="1143000"/>
          </a:xfrm>
        </p:spPr>
        <p:txBody>
          <a:bodyPr>
            <a:noAutofit/>
          </a:bodyPr>
          <a:lstStyle/>
          <a:p>
            <a:r>
              <a:rPr lang="en-US" sz="3600" dirty="0" err="1"/>
              <a:t>Onroad</a:t>
            </a:r>
            <a:r>
              <a:rPr lang="en-US" sz="3600" dirty="0"/>
              <a:t> Mobile: Expected Input Data </a:t>
            </a:r>
          </a:p>
        </p:txBody>
      </p:sp>
      <p:pic>
        <p:nvPicPr>
          <p:cNvPr id="5" name="Picture 4"/>
          <p:cNvPicPr>
            <a:picLocks noChangeAspect="1"/>
          </p:cNvPicPr>
          <p:nvPr/>
        </p:nvPicPr>
        <p:blipFill rotWithShape="1">
          <a:blip r:embed="rId2"/>
          <a:srcRect t="4382"/>
          <a:stretch/>
        </p:blipFill>
        <p:spPr>
          <a:xfrm>
            <a:off x="381000" y="1277803"/>
            <a:ext cx="4800600" cy="5298852"/>
          </a:xfrm>
          <a:prstGeom prst="rect">
            <a:avLst/>
          </a:prstGeom>
          <a:solidFill>
            <a:schemeClr val="bg1"/>
          </a:solidFill>
          <a:ln>
            <a:solidFill>
              <a:schemeClr val="tx1"/>
            </a:solidFill>
          </a:ln>
        </p:spPr>
      </p:pic>
    </p:spTree>
    <p:extLst>
      <p:ext uri="{BB962C8B-B14F-4D97-AF65-F5344CB8AC3E}">
        <p14:creationId xmlns:p14="http://schemas.microsoft.com/office/powerpoint/2010/main" val="1328910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C894BD-DCE2-4A96-A9AF-225BBEAC2A40}" type="slidenum">
              <a:rPr lang="en-US" smtClean="0"/>
              <a:pPr/>
              <a:t>34</a:t>
            </a:fld>
            <a:endParaRPr lang="en-US"/>
          </a:p>
        </p:txBody>
      </p:sp>
      <p:sp>
        <p:nvSpPr>
          <p:cNvPr id="4" name="Title 3"/>
          <p:cNvSpPr>
            <a:spLocks noGrp="1"/>
          </p:cNvSpPr>
          <p:nvPr>
            <p:ph type="title"/>
          </p:nvPr>
        </p:nvSpPr>
        <p:spPr/>
        <p:txBody>
          <a:bodyPr>
            <a:normAutofit/>
          </a:bodyPr>
          <a:lstStyle/>
          <a:p>
            <a:r>
              <a:rPr lang="en-US" sz="4400" dirty="0" err="1"/>
              <a:t>Nonroad</a:t>
            </a:r>
            <a:r>
              <a:rPr lang="en-US" sz="4400" dirty="0"/>
              <a:t> Mobile Workgroup</a:t>
            </a:r>
          </a:p>
        </p:txBody>
      </p:sp>
      <p:sp>
        <p:nvSpPr>
          <p:cNvPr id="5" name="Content Placeholder 1">
            <a:extLst>
              <a:ext uri="{FF2B5EF4-FFF2-40B4-BE49-F238E27FC236}">
                <a16:creationId xmlns:a16="http://schemas.microsoft.com/office/drawing/2014/main" id="{59741028-F6DD-B342-A9F1-C3C1537FB62E}"/>
              </a:ext>
            </a:extLst>
          </p:cNvPr>
          <p:cNvSpPr txBox="1">
            <a:spLocks/>
          </p:cNvSpPr>
          <p:nvPr/>
        </p:nvSpPr>
        <p:spPr>
          <a:xfrm>
            <a:off x="417672" y="1389929"/>
            <a:ext cx="8229600" cy="4965514"/>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2200" b="1" u="sng" dirty="0"/>
              <a:t>Co-leads</a:t>
            </a:r>
            <a:r>
              <a:rPr lang="en-US" sz="2200" dirty="0"/>
              <a:t>: Joseph </a:t>
            </a:r>
            <a:r>
              <a:rPr lang="en-US" sz="2200" dirty="0" err="1"/>
              <a:t>Jakuta</a:t>
            </a:r>
            <a:r>
              <a:rPr lang="en-US" sz="2200" dirty="0"/>
              <a:t> (OTC), Sarah Roberts (EPA)</a:t>
            </a:r>
          </a:p>
          <a:p>
            <a:r>
              <a:rPr lang="en-US" sz="2200" b="1" u="sng" dirty="0"/>
              <a:t>Schedule</a:t>
            </a:r>
            <a:r>
              <a:rPr lang="en-US" sz="2200" dirty="0"/>
              <a:t>: Calls on 4</a:t>
            </a:r>
            <a:r>
              <a:rPr lang="en-US" sz="2200" baseline="30000" dirty="0"/>
              <a:t>th</a:t>
            </a:r>
            <a:r>
              <a:rPr lang="en-US" sz="2200" dirty="0"/>
              <a:t> Thursday at 3:30pm Eastern</a:t>
            </a:r>
          </a:p>
          <a:p>
            <a:r>
              <a:rPr lang="en-US" sz="2200" b="1" u="sng" dirty="0"/>
              <a:t>Members</a:t>
            </a:r>
            <a:r>
              <a:rPr lang="en-US" sz="2200" dirty="0"/>
              <a:t>:</a:t>
            </a:r>
          </a:p>
          <a:p>
            <a:pPr lvl="1"/>
            <a:r>
              <a:rPr lang="en-US" sz="2000" dirty="0"/>
              <a:t>Alexandra Catena (DC), Alison </a:t>
            </a:r>
            <a:r>
              <a:rPr lang="en-US" sz="2000" dirty="0" err="1"/>
              <a:t>Eyth</a:t>
            </a:r>
            <a:r>
              <a:rPr lang="en-US" sz="2000" dirty="0"/>
              <a:t> (EPA), Andy Bollman (NC), Brian </a:t>
            </a:r>
            <a:r>
              <a:rPr lang="en-US" sz="2000" dirty="0" err="1"/>
              <a:t>Sullins</a:t>
            </a:r>
            <a:r>
              <a:rPr lang="en-US" sz="2000" dirty="0"/>
              <a:t> (AL), Brian </a:t>
            </a:r>
            <a:r>
              <a:rPr lang="en-US" sz="2000" dirty="0" err="1"/>
              <a:t>Timin</a:t>
            </a:r>
            <a:r>
              <a:rPr lang="en-US" sz="2000" dirty="0"/>
              <a:t> (EPA), Brian Trowbridge (PA), Chris </a:t>
            </a:r>
            <a:r>
              <a:rPr lang="en-US" sz="2000" dirty="0" err="1"/>
              <a:t>Bovee</a:t>
            </a:r>
            <a:r>
              <a:rPr lang="en-US" sz="2000" dirty="0"/>
              <a:t> (WI), Chris Kite (TX), Chris Rochester (NY), Collin </a:t>
            </a:r>
            <a:r>
              <a:rPr lang="en-US" sz="2000" dirty="0" err="1"/>
              <a:t>Smythe</a:t>
            </a:r>
            <a:r>
              <a:rPr lang="en-US" sz="2000" dirty="0"/>
              <a:t> (VT), Dale Wells (CO), Gil </a:t>
            </a:r>
            <a:r>
              <a:rPr lang="en-US" sz="2000" dirty="0" err="1"/>
              <a:t>Grodzinsky</a:t>
            </a:r>
            <a:r>
              <a:rPr lang="en-US" sz="2000" dirty="0"/>
              <a:t> (GA, James Smith (TN), Jim </a:t>
            </a:r>
            <a:r>
              <a:rPr lang="en-US" sz="2000" dirty="0" err="1"/>
              <a:t>Koronaides</a:t>
            </a:r>
            <a:r>
              <a:rPr lang="en-US" sz="2000" dirty="0"/>
              <a:t> (NJ), Ken </a:t>
            </a:r>
            <a:r>
              <a:rPr lang="en-US" sz="2000" dirty="0" err="1"/>
              <a:t>Santlal</a:t>
            </a:r>
            <a:r>
              <a:rPr lang="en-US" sz="2000" dirty="0"/>
              <a:t> &amp; Marc Bennett (MA), Mark Janssen (LADCO), Mike </a:t>
            </a:r>
            <a:r>
              <a:rPr lang="en-US" sz="2000" dirty="0" err="1"/>
              <a:t>Maleski</a:t>
            </a:r>
            <a:r>
              <a:rPr lang="en-US" sz="2000" dirty="0"/>
              <a:t> (OH), Peter </a:t>
            </a:r>
            <a:r>
              <a:rPr lang="en-US" sz="2000" dirty="0" err="1"/>
              <a:t>Verschoor</a:t>
            </a:r>
            <a:r>
              <a:rPr lang="en-US" sz="2000" dirty="0"/>
              <a:t> (UT), Rebecca Simpson (CO), Sonya Lewis-Cheatham (VA), Susanne </a:t>
            </a:r>
            <a:r>
              <a:rPr lang="en-US" sz="2000" dirty="0" err="1"/>
              <a:t>Cotty</a:t>
            </a:r>
            <a:r>
              <a:rPr lang="en-US" sz="2000" dirty="0"/>
              <a:t> (Pima Co.), Sylvia </a:t>
            </a:r>
            <a:r>
              <a:rPr lang="en-US" sz="2000" dirty="0" err="1"/>
              <a:t>Vanderspek</a:t>
            </a:r>
            <a:r>
              <a:rPr lang="en-US" sz="2000" dirty="0"/>
              <a:t> (CA), Tim Wallace (MD), Vanessa </a:t>
            </a:r>
            <a:r>
              <a:rPr lang="en-US" sz="2000" dirty="0" err="1"/>
              <a:t>Crandell</a:t>
            </a:r>
            <a:r>
              <a:rPr lang="en-US" sz="2000" dirty="0"/>
              <a:t>-Beck (AL)</a:t>
            </a:r>
          </a:p>
        </p:txBody>
      </p:sp>
    </p:spTree>
    <p:extLst>
      <p:ext uri="{BB962C8B-B14F-4D97-AF65-F5344CB8AC3E}">
        <p14:creationId xmlns:p14="http://schemas.microsoft.com/office/powerpoint/2010/main" val="14106595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C894BD-DCE2-4A96-A9AF-225BBEAC2A40}" type="slidenum">
              <a:rPr lang="en-US" smtClean="0"/>
              <a:pPr/>
              <a:t>35</a:t>
            </a:fld>
            <a:endParaRPr lang="en-US"/>
          </a:p>
        </p:txBody>
      </p:sp>
      <p:sp>
        <p:nvSpPr>
          <p:cNvPr id="4" name="Title 3"/>
          <p:cNvSpPr>
            <a:spLocks noGrp="1"/>
          </p:cNvSpPr>
          <p:nvPr>
            <p:ph type="title"/>
          </p:nvPr>
        </p:nvSpPr>
        <p:spPr/>
        <p:txBody>
          <a:bodyPr>
            <a:normAutofit fontScale="90000"/>
          </a:bodyPr>
          <a:lstStyle/>
          <a:p>
            <a:r>
              <a:rPr lang="en-US" dirty="0" err="1"/>
              <a:t>Nonroad</a:t>
            </a:r>
            <a:r>
              <a:rPr lang="en-US" dirty="0"/>
              <a:t> Mobile: Kickoff Meeting</a:t>
            </a:r>
          </a:p>
        </p:txBody>
      </p:sp>
      <p:sp>
        <p:nvSpPr>
          <p:cNvPr id="5" name="Content Placeholder 1">
            <a:extLst>
              <a:ext uri="{FF2B5EF4-FFF2-40B4-BE49-F238E27FC236}">
                <a16:creationId xmlns:a16="http://schemas.microsoft.com/office/drawing/2014/main" id="{59741028-F6DD-B342-A9F1-C3C1537FB62E}"/>
              </a:ext>
            </a:extLst>
          </p:cNvPr>
          <p:cNvSpPr txBox="1">
            <a:spLocks/>
          </p:cNvSpPr>
          <p:nvPr/>
        </p:nvSpPr>
        <p:spPr>
          <a:xfrm>
            <a:off x="417672" y="1389929"/>
            <a:ext cx="8229600" cy="4965514"/>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42900" indent="-342900"/>
            <a:r>
              <a:rPr lang="en-US" sz="2000" dirty="0"/>
              <a:t>February 8, 2018, 21 S/L/</a:t>
            </a:r>
            <a:r>
              <a:rPr lang="en-US" sz="2000" dirty="0" err="1"/>
              <a:t>Ts</a:t>
            </a:r>
            <a:r>
              <a:rPr lang="en-US" sz="2000" dirty="0"/>
              <a:t> and EPA attended</a:t>
            </a:r>
          </a:p>
          <a:p>
            <a:pPr marL="342900" indent="-342900"/>
            <a:r>
              <a:rPr lang="en-US" sz="2000" dirty="0"/>
              <a:t>Reviewed Inventory Collaborative organizational structure, schedule, and resources</a:t>
            </a:r>
          </a:p>
          <a:p>
            <a:pPr marL="342900" indent="-342900"/>
            <a:r>
              <a:rPr lang="en-US" sz="2000" dirty="0"/>
              <a:t>Reiterated that alpha </a:t>
            </a:r>
            <a:r>
              <a:rPr lang="en-US" sz="2000" dirty="0" err="1"/>
              <a:t>nonroad</a:t>
            </a:r>
            <a:r>
              <a:rPr lang="en-US" sz="2000" dirty="0"/>
              <a:t> inventory to be based on 2014NEIv2 inputs that are run for 2016</a:t>
            </a:r>
          </a:p>
          <a:p>
            <a:pPr marL="342900" indent="-342900"/>
            <a:r>
              <a:rPr lang="en-US" sz="2000" dirty="0"/>
              <a:t>Established the need to identify data sets and sources that could be used to refine model inputs and provide sanity checks</a:t>
            </a:r>
          </a:p>
          <a:p>
            <a:pPr marL="342900" indent="-342900"/>
            <a:r>
              <a:rPr lang="en-US" sz="2000" dirty="0"/>
              <a:t>Group consensus for future work group meetings to include presentations and discussions on local efforts to improve NONROAD inputs/emissions</a:t>
            </a:r>
          </a:p>
          <a:p>
            <a:pPr marL="342900" indent="-342900"/>
            <a:r>
              <a:rPr lang="en-US" sz="2000" dirty="0"/>
              <a:t>Presented planned updates to EPA’s NONROAD model</a:t>
            </a:r>
          </a:p>
          <a:p>
            <a:endParaRPr lang="en-US" sz="2000" dirty="0"/>
          </a:p>
        </p:txBody>
      </p:sp>
    </p:spTree>
    <p:extLst>
      <p:ext uri="{BB962C8B-B14F-4D97-AF65-F5344CB8AC3E}">
        <p14:creationId xmlns:p14="http://schemas.microsoft.com/office/powerpoint/2010/main" val="2853707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C894BD-DCE2-4A96-A9AF-225BBEAC2A40}" type="slidenum">
              <a:rPr lang="en-US" smtClean="0"/>
              <a:pPr/>
              <a:t>36</a:t>
            </a:fld>
            <a:endParaRPr lang="en-US"/>
          </a:p>
        </p:txBody>
      </p:sp>
      <p:sp>
        <p:nvSpPr>
          <p:cNvPr id="4" name="Title 3"/>
          <p:cNvSpPr>
            <a:spLocks noGrp="1"/>
          </p:cNvSpPr>
          <p:nvPr>
            <p:ph type="title"/>
          </p:nvPr>
        </p:nvSpPr>
        <p:spPr/>
        <p:txBody>
          <a:bodyPr>
            <a:normAutofit/>
          </a:bodyPr>
          <a:lstStyle/>
          <a:p>
            <a:r>
              <a:rPr lang="en-US" dirty="0" err="1"/>
              <a:t>Nonroad</a:t>
            </a:r>
            <a:r>
              <a:rPr lang="en-US" dirty="0"/>
              <a:t> Mobile: MOVES2014b</a:t>
            </a:r>
          </a:p>
        </p:txBody>
      </p:sp>
      <p:sp>
        <p:nvSpPr>
          <p:cNvPr id="5" name="Content Placeholder 1">
            <a:extLst>
              <a:ext uri="{FF2B5EF4-FFF2-40B4-BE49-F238E27FC236}">
                <a16:creationId xmlns:a16="http://schemas.microsoft.com/office/drawing/2014/main" id="{59741028-F6DD-B342-A9F1-C3C1537FB62E}"/>
              </a:ext>
            </a:extLst>
          </p:cNvPr>
          <p:cNvSpPr txBox="1">
            <a:spLocks/>
          </p:cNvSpPr>
          <p:nvPr/>
        </p:nvSpPr>
        <p:spPr>
          <a:xfrm>
            <a:off x="417672" y="1389929"/>
            <a:ext cx="8595360" cy="4965514"/>
          </a:xfrm>
          <a:prstGeom prst="rect">
            <a:avLst/>
          </a:prstGeom>
        </p:spPr>
        <p:txBody>
          <a:bodyPr vert="horz">
            <a:normAutofit fontScale="92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42900" indent="-342900">
              <a:spcBef>
                <a:spcPts val="1000"/>
              </a:spcBef>
            </a:pPr>
            <a:r>
              <a:rPr lang="en-US" sz="2200" dirty="0"/>
              <a:t>EPA is planning to release MOVES204b – minor update to improve the </a:t>
            </a:r>
            <a:r>
              <a:rPr lang="en-US" sz="2200" dirty="0" err="1"/>
              <a:t>nonroad</a:t>
            </a:r>
            <a:r>
              <a:rPr lang="en-US" sz="2200" dirty="0"/>
              <a:t> capabilities of MOVES</a:t>
            </a:r>
          </a:p>
          <a:p>
            <a:pPr marL="342900" indent="-342900">
              <a:spcBef>
                <a:spcPts val="1000"/>
              </a:spcBef>
            </a:pPr>
            <a:r>
              <a:rPr lang="en-US" sz="2200" dirty="0"/>
              <a:t>MOVES2014b will include new </a:t>
            </a:r>
            <a:r>
              <a:rPr lang="en-US" sz="2200" dirty="0" err="1"/>
              <a:t>nonroad</a:t>
            </a:r>
            <a:r>
              <a:rPr lang="en-US" sz="2200" dirty="0"/>
              <a:t> engine population growth factors and will resolve a bug in the </a:t>
            </a:r>
            <a:r>
              <a:rPr lang="en-US" sz="2200" dirty="0" err="1"/>
              <a:t>nonroad</a:t>
            </a:r>
            <a:r>
              <a:rPr lang="en-US" sz="2200" dirty="0"/>
              <a:t> fuel supply. It will also update emissions for Tier 4 </a:t>
            </a:r>
            <a:r>
              <a:rPr lang="en-US" sz="2200" dirty="0" err="1"/>
              <a:t>nonroad</a:t>
            </a:r>
            <a:r>
              <a:rPr lang="en-US" sz="2200" dirty="0"/>
              <a:t> engines.</a:t>
            </a:r>
          </a:p>
          <a:p>
            <a:pPr marL="342900" indent="-342900">
              <a:spcBef>
                <a:spcPts val="1000"/>
              </a:spcBef>
            </a:pPr>
            <a:r>
              <a:rPr lang="en-US" sz="2200" dirty="0"/>
              <a:t>Updates are primarily database-driven, with only minor modifications to the model source code</a:t>
            </a:r>
          </a:p>
          <a:p>
            <a:pPr marL="342900" indent="-342900">
              <a:spcBef>
                <a:spcPts val="1000"/>
              </a:spcBef>
            </a:pPr>
            <a:r>
              <a:rPr lang="en-US" sz="2200" dirty="0"/>
              <a:t>This update will not impact inventories of </a:t>
            </a:r>
            <a:r>
              <a:rPr lang="en-US" sz="2200" dirty="0" err="1"/>
              <a:t>onroad</a:t>
            </a:r>
            <a:r>
              <a:rPr lang="en-US" sz="2200" dirty="0"/>
              <a:t> criteria pollutants and will not be considered a new model for SIP and transportation conformity purposes</a:t>
            </a:r>
          </a:p>
          <a:p>
            <a:pPr marL="342900" indent="-342900">
              <a:spcBef>
                <a:spcPts val="1000"/>
              </a:spcBef>
            </a:pPr>
            <a:r>
              <a:rPr lang="en-US" sz="2200" dirty="0"/>
              <a:t>Updates have been peer-reviewed and EPA is conducting integrated testing to quantify net emissions changes between MOVES2014a and MOVES2014b</a:t>
            </a:r>
          </a:p>
          <a:p>
            <a:pPr marL="342900" indent="-342900">
              <a:spcBef>
                <a:spcPts val="1000"/>
              </a:spcBef>
            </a:pPr>
            <a:r>
              <a:rPr lang="en-US" sz="2200" dirty="0"/>
              <a:t>Targeting a summer 2018 release, so that MOVES2014b can be used to build the beta and 2016v1 </a:t>
            </a:r>
            <a:r>
              <a:rPr lang="en-US" sz="2200" dirty="0" err="1"/>
              <a:t>nonroad</a:t>
            </a:r>
            <a:r>
              <a:rPr lang="en-US" sz="2200" dirty="0"/>
              <a:t> inventories and projections</a:t>
            </a:r>
          </a:p>
          <a:p>
            <a:endParaRPr lang="en-US" sz="2000" dirty="0"/>
          </a:p>
        </p:txBody>
      </p:sp>
    </p:spTree>
    <p:extLst>
      <p:ext uri="{BB962C8B-B14F-4D97-AF65-F5344CB8AC3E}">
        <p14:creationId xmlns:p14="http://schemas.microsoft.com/office/powerpoint/2010/main" val="383827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C894BD-DCE2-4A96-A9AF-225BBEAC2A40}" type="slidenum">
              <a:rPr lang="en-US" smtClean="0"/>
              <a:pPr/>
              <a:t>37</a:t>
            </a:fld>
            <a:endParaRPr lang="en-US"/>
          </a:p>
        </p:txBody>
      </p:sp>
      <p:sp>
        <p:nvSpPr>
          <p:cNvPr id="4" name="Title 3"/>
          <p:cNvSpPr>
            <a:spLocks noGrp="1"/>
          </p:cNvSpPr>
          <p:nvPr>
            <p:ph type="title"/>
          </p:nvPr>
        </p:nvSpPr>
        <p:spPr/>
        <p:txBody>
          <a:bodyPr>
            <a:normAutofit/>
          </a:bodyPr>
          <a:lstStyle/>
          <a:p>
            <a:r>
              <a:rPr lang="en-US" sz="4400" dirty="0"/>
              <a:t>Rail Workgroup</a:t>
            </a:r>
          </a:p>
        </p:txBody>
      </p:sp>
      <p:sp>
        <p:nvSpPr>
          <p:cNvPr id="5" name="Content Placeholder 1">
            <a:extLst>
              <a:ext uri="{FF2B5EF4-FFF2-40B4-BE49-F238E27FC236}">
                <a16:creationId xmlns:a16="http://schemas.microsoft.com/office/drawing/2014/main" id="{FFA59908-0139-7640-B77C-1703E3E99718}"/>
              </a:ext>
            </a:extLst>
          </p:cNvPr>
          <p:cNvSpPr txBox="1">
            <a:spLocks/>
          </p:cNvSpPr>
          <p:nvPr/>
        </p:nvSpPr>
        <p:spPr>
          <a:xfrm>
            <a:off x="417672" y="1389929"/>
            <a:ext cx="8229600" cy="4965514"/>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2200" b="1" u="sng" dirty="0"/>
              <a:t>Co-leads</a:t>
            </a:r>
            <a:r>
              <a:rPr lang="en-US" sz="2200" dirty="0"/>
              <a:t>: Mark Janssen (LADCO), Matt </a:t>
            </a:r>
            <a:r>
              <a:rPr lang="en-US" sz="2200" dirty="0" err="1"/>
              <a:t>Harrel</a:t>
            </a:r>
            <a:r>
              <a:rPr lang="en-US" sz="2200" dirty="0"/>
              <a:t> (IL EPA)</a:t>
            </a:r>
          </a:p>
          <a:p>
            <a:r>
              <a:rPr lang="en-US" sz="2200" b="1" u="sng" dirty="0"/>
              <a:t>Schedule</a:t>
            </a:r>
            <a:r>
              <a:rPr lang="en-US" sz="2200" dirty="0"/>
              <a:t>: Calls on 3</a:t>
            </a:r>
            <a:r>
              <a:rPr lang="en-US" sz="2200" baseline="30000" dirty="0"/>
              <a:t>rd</a:t>
            </a:r>
            <a:r>
              <a:rPr lang="en-US" sz="2200" dirty="0"/>
              <a:t> Thursday at 11:00am Eastern</a:t>
            </a:r>
          </a:p>
          <a:p>
            <a:r>
              <a:rPr lang="en-US" sz="2200" b="1" u="sng" dirty="0"/>
              <a:t>Members</a:t>
            </a:r>
            <a:r>
              <a:rPr lang="en-US" sz="2200" dirty="0"/>
              <a:t>:</a:t>
            </a:r>
          </a:p>
          <a:p>
            <a:pPr lvl="1"/>
            <a:r>
              <a:rPr lang="en-US" sz="2000" dirty="0"/>
              <a:t>57 Total: 34 state/local/regional, 8 EPA, 15 rail industry</a:t>
            </a:r>
          </a:p>
          <a:p>
            <a:pPr lvl="1"/>
            <a:r>
              <a:rPr lang="en-US" sz="2000" dirty="0"/>
              <a:t>4 subgroups: Line Haul, Yards, Class 2/3, Commuter</a:t>
            </a:r>
          </a:p>
          <a:p>
            <a:pPr lvl="1"/>
            <a:r>
              <a:rPr lang="en-US" sz="2000" dirty="0"/>
              <a:t>Only 4 members are participating in all subgroups</a:t>
            </a:r>
          </a:p>
        </p:txBody>
      </p:sp>
    </p:spTree>
    <p:extLst>
      <p:ext uri="{BB962C8B-B14F-4D97-AF65-F5344CB8AC3E}">
        <p14:creationId xmlns:p14="http://schemas.microsoft.com/office/powerpoint/2010/main" val="39151705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C894BD-DCE2-4A96-A9AF-225BBEAC2A40}" type="slidenum">
              <a:rPr lang="en-US" smtClean="0"/>
              <a:pPr/>
              <a:t>38</a:t>
            </a:fld>
            <a:endParaRPr lang="en-US"/>
          </a:p>
        </p:txBody>
      </p:sp>
      <p:sp>
        <p:nvSpPr>
          <p:cNvPr id="4" name="Title 3"/>
          <p:cNvSpPr>
            <a:spLocks noGrp="1"/>
          </p:cNvSpPr>
          <p:nvPr>
            <p:ph type="title"/>
          </p:nvPr>
        </p:nvSpPr>
        <p:spPr/>
        <p:txBody>
          <a:bodyPr>
            <a:normAutofit/>
          </a:bodyPr>
          <a:lstStyle/>
          <a:p>
            <a:r>
              <a:rPr lang="en-US" sz="4400" dirty="0"/>
              <a:t>Rail Workgroup: Line Haul</a:t>
            </a:r>
          </a:p>
        </p:txBody>
      </p:sp>
      <p:sp>
        <p:nvSpPr>
          <p:cNvPr id="5" name="Content Placeholder 1">
            <a:extLst>
              <a:ext uri="{FF2B5EF4-FFF2-40B4-BE49-F238E27FC236}">
                <a16:creationId xmlns:a16="http://schemas.microsoft.com/office/drawing/2014/main" id="{FFA59908-0139-7640-B77C-1703E3E99718}"/>
              </a:ext>
            </a:extLst>
          </p:cNvPr>
          <p:cNvSpPr txBox="1">
            <a:spLocks/>
          </p:cNvSpPr>
          <p:nvPr/>
        </p:nvSpPr>
        <p:spPr>
          <a:xfrm>
            <a:off x="457200" y="1295400"/>
            <a:ext cx="8407588" cy="4965514"/>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2400" dirty="0"/>
              <a:t>~85% of rail emissions</a:t>
            </a:r>
          </a:p>
          <a:p>
            <a:r>
              <a:rPr lang="en-US" sz="2400" dirty="0"/>
              <a:t>Will use a proprietary Federal Rail Administration (FRA) database of link level activity. </a:t>
            </a:r>
          </a:p>
          <a:p>
            <a:r>
              <a:rPr lang="en-US" sz="2400" dirty="0"/>
              <a:t>Attempting to get company specific fleet technology and modern  </a:t>
            </a:r>
          </a:p>
          <a:p>
            <a:pPr marL="109728" indent="0">
              <a:buNone/>
            </a:pPr>
            <a:r>
              <a:rPr lang="en-US" sz="2400" dirty="0"/>
              <a:t>   emissions rates. </a:t>
            </a:r>
          </a:p>
          <a:p>
            <a:r>
              <a:rPr lang="en-US" sz="2400" dirty="0"/>
              <a:t>Use ARC/INFO and </a:t>
            </a:r>
          </a:p>
          <a:p>
            <a:pPr marL="109728" indent="0">
              <a:buNone/>
            </a:pPr>
            <a:r>
              <a:rPr lang="en-US" sz="2400" dirty="0"/>
              <a:t>   Access to do spatial </a:t>
            </a:r>
          </a:p>
          <a:p>
            <a:pPr marL="109728" indent="0">
              <a:buNone/>
            </a:pPr>
            <a:r>
              <a:rPr lang="en-US" sz="2400" dirty="0"/>
              <a:t>   processing and </a:t>
            </a:r>
          </a:p>
          <a:p>
            <a:pPr marL="109728" indent="0">
              <a:buNone/>
            </a:pPr>
            <a:r>
              <a:rPr lang="en-US" sz="2400" dirty="0"/>
              <a:t>   emissions </a:t>
            </a:r>
            <a:r>
              <a:rPr lang="en-US" sz="2400" dirty="0" err="1"/>
              <a:t>calcs</a:t>
            </a:r>
            <a:r>
              <a:rPr lang="en-US" sz="2400" dirty="0"/>
              <a:t>. </a:t>
            </a:r>
          </a:p>
        </p:txBody>
      </p:sp>
      <p:pic>
        <p:nvPicPr>
          <p:cNvPr id="6" name="Picture 5">
            <a:extLst>
              <a:ext uri="{FF2B5EF4-FFF2-40B4-BE49-F238E27FC236}">
                <a16:creationId xmlns:a16="http://schemas.microsoft.com/office/drawing/2014/main" id="{D98380FD-76CD-BB45-8D0E-EB0196AEC2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2114" y="2987675"/>
            <a:ext cx="4800383" cy="3420273"/>
          </a:xfrm>
          <a:prstGeom prst="rect">
            <a:avLst/>
          </a:prstGeom>
          <a:ln w="12700">
            <a:solidFill>
              <a:schemeClr val="tx1"/>
            </a:solidFill>
          </a:ln>
        </p:spPr>
      </p:pic>
    </p:spTree>
    <p:extLst>
      <p:ext uri="{BB962C8B-B14F-4D97-AF65-F5344CB8AC3E}">
        <p14:creationId xmlns:p14="http://schemas.microsoft.com/office/powerpoint/2010/main" val="41361275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C894BD-DCE2-4A96-A9AF-225BBEAC2A40}" type="slidenum">
              <a:rPr lang="en-US" smtClean="0"/>
              <a:pPr/>
              <a:t>39</a:t>
            </a:fld>
            <a:endParaRPr lang="en-US"/>
          </a:p>
        </p:txBody>
      </p:sp>
      <p:pic>
        <p:nvPicPr>
          <p:cNvPr id="6" name="Picture 5">
            <a:extLst>
              <a:ext uri="{FF2B5EF4-FFF2-40B4-BE49-F238E27FC236}">
                <a16:creationId xmlns:a16="http://schemas.microsoft.com/office/drawing/2014/main" id="{6E327FBB-7471-3E49-96FD-186BF56F12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spTree>
    <p:extLst>
      <p:ext uri="{BB962C8B-B14F-4D97-AF65-F5344CB8AC3E}">
        <p14:creationId xmlns:p14="http://schemas.microsoft.com/office/powerpoint/2010/main" val="1504808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382000" cy="4923821"/>
          </a:xfrm>
        </p:spPr>
        <p:txBody>
          <a:bodyPr>
            <a:normAutofit lnSpcReduction="10000"/>
          </a:bodyPr>
          <a:lstStyle/>
          <a:p>
            <a:pPr>
              <a:spcAft>
                <a:spcPts val="400"/>
              </a:spcAft>
            </a:pPr>
            <a:r>
              <a:rPr lang="en-US" sz="2400" dirty="0"/>
              <a:t>A new multi-purpose emissions modeling platform (EMP) based on the 2014 National Emissions Inventory version 2 (2014NEIv2) is needed</a:t>
            </a:r>
          </a:p>
          <a:p>
            <a:pPr lvl="1">
              <a:spcAft>
                <a:spcPts val="400"/>
              </a:spcAft>
            </a:pPr>
            <a:r>
              <a:rPr lang="en-US" sz="2000" dirty="0"/>
              <a:t>State Implementation Plans, federal analyses</a:t>
            </a:r>
          </a:p>
          <a:p>
            <a:pPr>
              <a:spcAft>
                <a:spcPts val="400"/>
              </a:spcAft>
            </a:pPr>
            <a:r>
              <a:rPr lang="en-US" sz="2400" dirty="0"/>
              <a:t>Regional organizations and states asked to be more involved in the development of national EMPs</a:t>
            </a:r>
          </a:p>
          <a:p>
            <a:pPr lvl="1">
              <a:spcAft>
                <a:spcPts val="400"/>
              </a:spcAft>
            </a:pPr>
            <a:r>
              <a:rPr lang="en-US" sz="2000" dirty="0"/>
              <a:t>Need for broader input into the methods used, especially for “projections” of emissions to future years</a:t>
            </a:r>
          </a:p>
          <a:p>
            <a:r>
              <a:rPr lang="en-US" sz="2400" dirty="0"/>
              <a:t>For the first time, EPA, states, and MJOs are engaging in collaborative EMP development </a:t>
            </a:r>
          </a:p>
          <a:p>
            <a:pPr lvl="1"/>
            <a:r>
              <a:rPr lang="en-US" sz="2000" dirty="0"/>
              <a:t>The 2016 base year was selected via a collaborative process</a:t>
            </a:r>
          </a:p>
          <a:p>
            <a:pPr lvl="1"/>
            <a:r>
              <a:rPr lang="en-US" sz="2000" dirty="0"/>
              <a:t>Process and timing are evolving</a:t>
            </a:r>
          </a:p>
          <a:p>
            <a:pPr lvl="1"/>
            <a:r>
              <a:rPr lang="en-US" sz="2000" b="1" dirty="0"/>
              <a:t>Participation in the EMP collaborative is voluntary</a:t>
            </a:r>
          </a:p>
          <a:p>
            <a:pPr marL="393192" lvl="1" indent="0">
              <a:buNone/>
            </a:pPr>
            <a:endParaRPr lang="en-US" sz="2000" dirty="0"/>
          </a:p>
          <a:p>
            <a:endParaRPr lang="en-US" dirty="0"/>
          </a:p>
        </p:txBody>
      </p:sp>
      <p:sp>
        <p:nvSpPr>
          <p:cNvPr id="4" name="Slide Number Placeholder 3"/>
          <p:cNvSpPr>
            <a:spLocks noGrp="1"/>
          </p:cNvSpPr>
          <p:nvPr>
            <p:ph type="sldNum" sz="quarter" idx="12"/>
          </p:nvPr>
        </p:nvSpPr>
        <p:spPr/>
        <p:txBody>
          <a:bodyPr/>
          <a:lstStyle/>
          <a:p>
            <a:fld id="{61C894BD-DCE2-4A96-A9AF-225BBEAC2A40}" type="slidenum">
              <a:rPr lang="en-US" smtClean="0"/>
              <a:pPr/>
              <a:t>4</a:t>
            </a:fld>
            <a:endParaRPr lang="en-US"/>
          </a:p>
        </p:txBody>
      </p:sp>
      <p:sp>
        <p:nvSpPr>
          <p:cNvPr id="5" name="Title 4"/>
          <p:cNvSpPr>
            <a:spLocks noGrp="1"/>
          </p:cNvSpPr>
          <p:nvPr>
            <p:ph type="title"/>
          </p:nvPr>
        </p:nvSpPr>
        <p:spPr>
          <a:xfrm>
            <a:off x="457200" y="274638"/>
            <a:ext cx="8458200" cy="944562"/>
          </a:xfrm>
        </p:spPr>
        <p:txBody>
          <a:bodyPr>
            <a:noAutofit/>
          </a:bodyPr>
          <a:lstStyle/>
          <a:p>
            <a:r>
              <a:rPr lang="en-US" sz="3600" dirty="0"/>
              <a:t>Origin of the Platform Collaborative</a:t>
            </a:r>
          </a:p>
        </p:txBody>
      </p:sp>
    </p:spTree>
    <p:extLst>
      <p:ext uri="{BB962C8B-B14F-4D97-AF65-F5344CB8AC3E}">
        <p14:creationId xmlns:p14="http://schemas.microsoft.com/office/powerpoint/2010/main" val="18471464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C894BD-DCE2-4A96-A9AF-225BBEAC2A40}" type="slidenum">
              <a:rPr lang="en-US" smtClean="0"/>
              <a:pPr/>
              <a:t>40</a:t>
            </a:fld>
            <a:endParaRPr lang="en-US"/>
          </a:p>
        </p:txBody>
      </p:sp>
      <p:sp>
        <p:nvSpPr>
          <p:cNvPr id="4" name="Title 3"/>
          <p:cNvSpPr>
            <a:spLocks noGrp="1"/>
          </p:cNvSpPr>
          <p:nvPr>
            <p:ph type="title"/>
          </p:nvPr>
        </p:nvSpPr>
        <p:spPr/>
        <p:txBody>
          <a:bodyPr>
            <a:noAutofit/>
          </a:bodyPr>
          <a:lstStyle/>
          <a:p>
            <a:r>
              <a:rPr lang="en-US" sz="3600" dirty="0"/>
              <a:t>Rail Workgroup: Other Categories</a:t>
            </a:r>
          </a:p>
        </p:txBody>
      </p:sp>
      <p:sp>
        <p:nvSpPr>
          <p:cNvPr id="5" name="Content Placeholder 1">
            <a:extLst>
              <a:ext uri="{FF2B5EF4-FFF2-40B4-BE49-F238E27FC236}">
                <a16:creationId xmlns:a16="http://schemas.microsoft.com/office/drawing/2014/main" id="{FFA59908-0139-7640-B77C-1703E3E99718}"/>
              </a:ext>
            </a:extLst>
          </p:cNvPr>
          <p:cNvSpPr txBox="1">
            <a:spLocks/>
          </p:cNvSpPr>
          <p:nvPr/>
        </p:nvSpPr>
        <p:spPr>
          <a:xfrm>
            <a:off x="417672" y="1389929"/>
            <a:ext cx="8229600" cy="4965514"/>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2400" b="1" u="sng" dirty="0"/>
              <a:t>Yards</a:t>
            </a:r>
            <a:r>
              <a:rPr lang="en-US" sz="2400" dirty="0"/>
              <a:t>: Based off historical inventories, With updated fleet information. Data improvement request going to companies to tell us yard activity. </a:t>
            </a:r>
          </a:p>
          <a:p>
            <a:r>
              <a:rPr lang="en-US" sz="2400" b="1" u="sng" dirty="0"/>
              <a:t>Class 2/3</a:t>
            </a:r>
            <a:r>
              <a:rPr lang="en-US" sz="2400" dirty="0"/>
              <a:t>: 3% of rail emissions from small railroads, might be higher in some states. May be asking states to collect company specific fuel use. </a:t>
            </a:r>
          </a:p>
          <a:p>
            <a:r>
              <a:rPr lang="en-US" sz="2400" b="1" u="sng" dirty="0"/>
              <a:t>Commuter</a:t>
            </a:r>
            <a:r>
              <a:rPr lang="en-US" sz="2400" dirty="0"/>
              <a:t>: New category, not in past inventories. Need to collect fuel use and engine technology. There will be pathways to give link specific and temporal information. Initial calculations indicate passenger rail may emit as much as line haul in some cities. </a:t>
            </a:r>
          </a:p>
        </p:txBody>
      </p:sp>
    </p:spTree>
    <p:extLst>
      <p:ext uri="{BB962C8B-B14F-4D97-AF65-F5344CB8AC3E}">
        <p14:creationId xmlns:p14="http://schemas.microsoft.com/office/powerpoint/2010/main" val="23211791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C894BD-DCE2-4A96-A9AF-225BBEAC2A40}" type="slidenum">
              <a:rPr lang="en-US" smtClean="0"/>
              <a:pPr/>
              <a:t>41</a:t>
            </a:fld>
            <a:endParaRPr lang="en-US"/>
          </a:p>
        </p:txBody>
      </p:sp>
      <p:pic>
        <p:nvPicPr>
          <p:cNvPr id="4" name="Content Placeholder 7">
            <a:extLst>
              <a:ext uri="{FF2B5EF4-FFF2-40B4-BE49-F238E27FC236}">
                <a16:creationId xmlns:a16="http://schemas.microsoft.com/office/drawing/2014/main" id="{4033C5FE-1A14-5448-9D6C-C520166FDC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19741"/>
            <a:ext cx="9144000" cy="6270769"/>
          </a:xfrm>
        </p:spPr>
      </p:pic>
    </p:spTree>
    <p:extLst>
      <p:ext uri="{BB962C8B-B14F-4D97-AF65-F5344CB8AC3E}">
        <p14:creationId xmlns:p14="http://schemas.microsoft.com/office/powerpoint/2010/main" val="25277547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C894BD-DCE2-4A96-A9AF-225BBEAC2A40}" type="slidenum">
              <a:rPr lang="en-US" smtClean="0"/>
              <a:pPr/>
              <a:t>42</a:t>
            </a:fld>
            <a:endParaRPr lang="en-US"/>
          </a:p>
        </p:txBody>
      </p:sp>
      <p:sp>
        <p:nvSpPr>
          <p:cNvPr id="4" name="Title 3"/>
          <p:cNvSpPr>
            <a:spLocks noGrp="1"/>
          </p:cNvSpPr>
          <p:nvPr>
            <p:ph type="title"/>
          </p:nvPr>
        </p:nvSpPr>
        <p:spPr/>
        <p:txBody>
          <a:bodyPr>
            <a:noAutofit/>
          </a:bodyPr>
          <a:lstStyle/>
          <a:p>
            <a:r>
              <a:rPr lang="en-US" sz="4400" dirty="0"/>
              <a:t>Rail Workgroup: Timing</a:t>
            </a:r>
          </a:p>
        </p:txBody>
      </p:sp>
      <p:sp>
        <p:nvSpPr>
          <p:cNvPr id="5" name="Content Placeholder 1">
            <a:extLst>
              <a:ext uri="{FF2B5EF4-FFF2-40B4-BE49-F238E27FC236}">
                <a16:creationId xmlns:a16="http://schemas.microsoft.com/office/drawing/2014/main" id="{FFA59908-0139-7640-B77C-1703E3E99718}"/>
              </a:ext>
            </a:extLst>
          </p:cNvPr>
          <p:cNvSpPr txBox="1">
            <a:spLocks/>
          </p:cNvSpPr>
          <p:nvPr/>
        </p:nvSpPr>
        <p:spPr>
          <a:xfrm>
            <a:off x="417672" y="1389929"/>
            <a:ext cx="8229600" cy="4965514"/>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2400" dirty="0"/>
              <a:t>Plans are to include 2016 estimates for all 4 groups in the beta inventory. </a:t>
            </a:r>
          </a:p>
          <a:p>
            <a:r>
              <a:rPr lang="en-US" sz="2400" dirty="0"/>
              <a:t>Will seek outside comments in May/June </a:t>
            </a:r>
          </a:p>
          <a:p>
            <a:pPr lvl="1"/>
            <a:r>
              <a:rPr lang="en-US" sz="2000" dirty="0"/>
              <a:t>Yard activity/fleet mix for </a:t>
            </a:r>
            <a:r>
              <a:rPr lang="en-US" sz="2000" dirty="0" err="1"/>
              <a:t>genset</a:t>
            </a:r>
            <a:r>
              <a:rPr lang="en-US" sz="2000" dirty="0"/>
              <a:t>/critical yards</a:t>
            </a:r>
          </a:p>
          <a:p>
            <a:pPr lvl="1"/>
            <a:r>
              <a:rPr lang="en-US" sz="2000" dirty="0"/>
              <a:t>Class 2/3 and passenger fuel use</a:t>
            </a:r>
          </a:p>
          <a:p>
            <a:pPr lvl="1"/>
            <a:r>
              <a:rPr lang="en-US" sz="2000" dirty="0"/>
              <a:t>Passenger fleet mix, link level activity, and temporal information. </a:t>
            </a:r>
          </a:p>
        </p:txBody>
      </p:sp>
    </p:spTree>
    <p:extLst>
      <p:ext uri="{BB962C8B-B14F-4D97-AF65-F5344CB8AC3E}">
        <p14:creationId xmlns:p14="http://schemas.microsoft.com/office/powerpoint/2010/main" val="4901137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200" b="1" u="sng" dirty="0"/>
              <a:t>Co-leads</a:t>
            </a:r>
            <a:r>
              <a:rPr lang="en-US" sz="2200" dirty="0"/>
              <a:t>: Mark Janssen (LADCO), Michael Aldridge (IL EPA)</a:t>
            </a:r>
          </a:p>
          <a:p>
            <a:r>
              <a:rPr lang="en-US" sz="2200" b="1" u="sng" dirty="0"/>
              <a:t>Schedule</a:t>
            </a:r>
            <a:r>
              <a:rPr lang="en-US" sz="2200" dirty="0"/>
              <a:t>: Calls on 4</a:t>
            </a:r>
            <a:r>
              <a:rPr lang="en-US" sz="2200" baseline="30000" dirty="0"/>
              <a:t>th </a:t>
            </a:r>
            <a:r>
              <a:rPr lang="en-US" sz="2200" dirty="0"/>
              <a:t>Tuesday at 2:00pm Eastern</a:t>
            </a:r>
          </a:p>
          <a:p>
            <a:r>
              <a:rPr lang="en-US" sz="2200" b="1" u="sng" dirty="0"/>
              <a:t>Members</a:t>
            </a:r>
            <a:r>
              <a:rPr lang="en-US" sz="2200" dirty="0"/>
              <a:t>:</a:t>
            </a:r>
          </a:p>
          <a:p>
            <a:pPr lvl="1"/>
            <a:r>
              <a:rPr lang="en-US" sz="2000" dirty="0"/>
              <a:t>23 Total: 14 state/local/regional, 3 DOT, 6 EPA</a:t>
            </a:r>
          </a:p>
        </p:txBody>
      </p:sp>
      <p:sp>
        <p:nvSpPr>
          <p:cNvPr id="3" name="Slide Number Placeholder 2"/>
          <p:cNvSpPr>
            <a:spLocks noGrp="1"/>
          </p:cNvSpPr>
          <p:nvPr>
            <p:ph type="sldNum" sz="quarter" idx="12"/>
          </p:nvPr>
        </p:nvSpPr>
        <p:spPr/>
        <p:txBody>
          <a:bodyPr/>
          <a:lstStyle/>
          <a:p>
            <a:fld id="{61C894BD-DCE2-4A96-A9AF-225BBEAC2A40}" type="slidenum">
              <a:rPr lang="en-US" smtClean="0"/>
              <a:pPr/>
              <a:t>43</a:t>
            </a:fld>
            <a:endParaRPr lang="en-US"/>
          </a:p>
        </p:txBody>
      </p:sp>
      <p:sp>
        <p:nvSpPr>
          <p:cNvPr id="4" name="Title 3"/>
          <p:cNvSpPr>
            <a:spLocks noGrp="1"/>
          </p:cNvSpPr>
          <p:nvPr>
            <p:ph type="title"/>
          </p:nvPr>
        </p:nvSpPr>
        <p:spPr/>
        <p:txBody>
          <a:bodyPr>
            <a:normAutofit/>
          </a:bodyPr>
          <a:lstStyle/>
          <a:p>
            <a:r>
              <a:rPr lang="en-US" dirty="0"/>
              <a:t>Commercial Marine Workgroup</a:t>
            </a:r>
          </a:p>
        </p:txBody>
      </p:sp>
    </p:spTree>
    <p:extLst>
      <p:ext uri="{BB962C8B-B14F-4D97-AF65-F5344CB8AC3E}">
        <p14:creationId xmlns:p14="http://schemas.microsoft.com/office/powerpoint/2010/main" val="24292020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200" dirty="0"/>
              <a:t>Will likely break into geography and emissions subgroups </a:t>
            </a:r>
          </a:p>
          <a:p>
            <a:r>
              <a:rPr lang="en-US" sz="2200" dirty="0"/>
              <a:t>Difficult getting everyone up to speed because it’s not clear what is the best practice for this category </a:t>
            </a:r>
          </a:p>
          <a:p>
            <a:r>
              <a:rPr lang="en-US" sz="2200" dirty="0"/>
              <a:t>Longer timeframe given challenges of this sector </a:t>
            </a:r>
          </a:p>
          <a:p>
            <a:r>
              <a:rPr lang="en-US" sz="2200" dirty="0"/>
              <a:t>EPA is building a CMV emissions tool, but still 2-3 years away </a:t>
            </a:r>
          </a:p>
          <a:p>
            <a:r>
              <a:rPr lang="en-US" sz="2200" dirty="0"/>
              <a:t>National data likely not out until 2016v1.0 inventory</a:t>
            </a:r>
          </a:p>
          <a:p>
            <a:endParaRPr lang="en-US" dirty="0"/>
          </a:p>
        </p:txBody>
      </p:sp>
      <p:sp>
        <p:nvSpPr>
          <p:cNvPr id="3" name="Slide Number Placeholder 2"/>
          <p:cNvSpPr>
            <a:spLocks noGrp="1"/>
          </p:cNvSpPr>
          <p:nvPr>
            <p:ph type="sldNum" sz="quarter" idx="12"/>
          </p:nvPr>
        </p:nvSpPr>
        <p:spPr/>
        <p:txBody>
          <a:bodyPr/>
          <a:lstStyle/>
          <a:p>
            <a:fld id="{61C894BD-DCE2-4A96-A9AF-225BBEAC2A40}" type="slidenum">
              <a:rPr lang="en-US" smtClean="0"/>
              <a:pPr/>
              <a:t>44</a:t>
            </a:fld>
            <a:endParaRPr lang="en-US"/>
          </a:p>
        </p:txBody>
      </p:sp>
      <p:sp>
        <p:nvSpPr>
          <p:cNvPr id="4" name="Title 3"/>
          <p:cNvSpPr>
            <a:spLocks noGrp="1"/>
          </p:cNvSpPr>
          <p:nvPr>
            <p:ph type="title"/>
          </p:nvPr>
        </p:nvSpPr>
        <p:spPr/>
        <p:txBody>
          <a:bodyPr>
            <a:normAutofit/>
          </a:bodyPr>
          <a:lstStyle/>
          <a:p>
            <a:r>
              <a:rPr lang="en-US" dirty="0"/>
              <a:t>Commercial Marine: First Steps</a:t>
            </a:r>
          </a:p>
        </p:txBody>
      </p:sp>
    </p:spTree>
    <p:extLst>
      <p:ext uri="{BB962C8B-B14F-4D97-AF65-F5344CB8AC3E}">
        <p14:creationId xmlns:p14="http://schemas.microsoft.com/office/powerpoint/2010/main" val="18082229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98769"/>
            <a:ext cx="8458200" cy="5291741"/>
          </a:xfrm>
        </p:spPr>
        <p:txBody>
          <a:bodyPr>
            <a:normAutofit lnSpcReduction="10000"/>
          </a:bodyPr>
          <a:lstStyle/>
          <a:p>
            <a:pPr>
              <a:spcBef>
                <a:spcPts val="600"/>
              </a:spcBef>
            </a:pPr>
            <a:r>
              <a:rPr lang="en-US" dirty="0"/>
              <a:t>Use AIS data of individual ship movements</a:t>
            </a:r>
          </a:p>
          <a:p>
            <a:pPr>
              <a:spcBef>
                <a:spcPts val="600"/>
              </a:spcBef>
            </a:pPr>
            <a:r>
              <a:rPr lang="en-US" dirty="0"/>
              <a:t>Identify operating modes: Underway, Hoteling, Maneuvering </a:t>
            </a:r>
          </a:p>
          <a:p>
            <a:pPr>
              <a:spcBef>
                <a:spcPts val="600"/>
              </a:spcBef>
            </a:pPr>
            <a:r>
              <a:rPr lang="en-US" dirty="0"/>
              <a:t>Calculate fuel use and power requirements</a:t>
            </a:r>
          </a:p>
          <a:p>
            <a:pPr>
              <a:spcBef>
                <a:spcPts val="600"/>
              </a:spcBef>
            </a:pPr>
            <a:r>
              <a:rPr lang="en-US" dirty="0"/>
              <a:t>Calculate emissions</a:t>
            </a:r>
          </a:p>
          <a:p>
            <a:pPr>
              <a:spcBef>
                <a:spcPts val="600"/>
              </a:spcBef>
            </a:pPr>
            <a:r>
              <a:rPr lang="en-US" dirty="0"/>
              <a:t>Challenges:</a:t>
            </a:r>
          </a:p>
          <a:p>
            <a:pPr lvl="1"/>
            <a:r>
              <a:rPr lang="en-US" dirty="0"/>
              <a:t>Identify ports and waterways so that problematic data can be removed</a:t>
            </a:r>
          </a:p>
          <a:p>
            <a:pPr lvl="1"/>
            <a:r>
              <a:rPr lang="en-US" dirty="0"/>
              <a:t>How to follow rivers and stay in lakes/ocean</a:t>
            </a:r>
          </a:p>
          <a:p>
            <a:pPr lvl="1"/>
            <a:r>
              <a:rPr lang="en-US" dirty="0"/>
              <a:t>What to do with long (months) between pings</a:t>
            </a:r>
          </a:p>
          <a:p>
            <a:pPr lvl="1"/>
            <a:r>
              <a:rPr lang="en-US" dirty="0"/>
              <a:t>Where to get ship level information </a:t>
            </a:r>
          </a:p>
          <a:p>
            <a:pPr lvl="1"/>
            <a:r>
              <a:rPr lang="en-US" dirty="0"/>
              <a:t>Who will write calculation and GIS code?</a:t>
            </a:r>
          </a:p>
          <a:p>
            <a:pPr lvl="1"/>
            <a:r>
              <a:rPr lang="en-US" dirty="0"/>
              <a:t>How to remove pleasure craft </a:t>
            </a:r>
          </a:p>
          <a:p>
            <a:endParaRPr lang="en-US" dirty="0"/>
          </a:p>
        </p:txBody>
      </p:sp>
      <p:sp>
        <p:nvSpPr>
          <p:cNvPr id="3" name="Slide Number Placeholder 2"/>
          <p:cNvSpPr>
            <a:spLocks noGrp="1"/>
          </p:cNvSpPr>
          <p:nvPr>
            <p:ph type="sldNum" sz="quarter" idx="12"/>
          </p:nvPr>
        </p:nvSpPr>
        <p:spPr/>
        <p:txBody>
          <a:bodyPr/>
          <a:lstStyle/>
          <a:p>
            <a:fld id="{61C894BD-DCE2-4A96-A9AF-225BBEAC2A40}" type="slidenum">
              <a:rPr lang="en-US" smtClean="0"/>
              <a:pPr/>
              <a:t>45</a:t>
            </a:fld>
            <a:endParaRPr lang="en-US"/>
          </a:p>
        </p:txBody>
      </p:sp>
      <p:sp>
        <p:nvSpPr>
          <p:cNvPr id="4" name="Title 3"/>
          <p:cNvSpPr>
            <a:spLocks noGrp="1"/>
          </p:cNvSpPr>
          <p:nvPr>
            <p:ph type="title"/>
          </p:nvPr>
        </p:nvSpPr>
        <p:spPr/>
        <p:txBody>
          <a:bodyPr>
            <a:normAutofit/>
          </a:bodyPr>
          <a:lstStyle/>
          <a:p>
            <a:r>
              <a:rPr lang="en-US" dirty="0"/>
              <a:t>Commercial Marine: Approach</a:t>
            </a:r>
          </a:p>
        </p:txBody>
      </p:sp>
    </p:spTree>
    <p:extLst>
      <p:ext uri="{BB962C8B-B14F-4D97-AF65-F5344CB8AC3E}">
        <p14:creationId xmlns:p14="http://schemas.microsoft.com/office/powerpoint/2010/main" val="17838045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C894BD-DCE2-4A96-A9AF-225BBEAC2A40}" type="slidenum">
              <a:rPr lang="en-US" smtClean="0"/>
              <a:pPr/>
              <a:t>46</a:t>
            </a:fld>
            <a:endParaRPr lang="en-US"/>
          </a:p>
        </p:txBody>
      </p:sp>
      <p:pic>
        <p:nvPicPr>
          <p:cNvPr id="7" name="Content Placeholder 3">
            <a:extLst>
              <a:ext uri="{FF2B5EF4-FFF2-40B4-BE49-F238E27FC236}">
                <a16:creationId xmlns:a16="http://schemas.microsoft.com/office/drawing/2014/main" id="{F1E763C1-13B4-294C-B91A-5C6F5D3689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785" y="152400"/>
            <a:ext cx="8363465" cy="6129436"/>
          </a:xfrm>
          <a:prstGeom prst="rect">
            <a:avLst/>
          </a:prstGeom>
        </p:spPr>
      </p:pic>
    </p:spTree>
    <p:extLst>
      <p:ext uri="{BB962C8B-B14F-4D97-AF65-F5344CB8AC3E}">
        <p14:creationId xmlns:p14="http://schemas.microsoft.com/office/powerpoint/2010/main" val="31010241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C894BD-DCE2-4A96-A9AF-225BBEAC2A40}" type="slidenum">
              <a:rPr lang="en-US" smtClean="0"/>
              <a:pPr/>
              <a:t>47</a:t>
            </a:fld>
            <a:endParaRPr lang="en-US"/>
          </a:p>
        </p:txBody>
      </p:sp>
      <p:graphicFrame>
        <p:nvGraphicFramePr>
          <p:cNvPr id="4" name="Chart 3">
            <a:extLst>
              <a:ext uri="{FF2B5EF4-FFF2-40B4-BE49-F238E27FC236}">
                <a16:creationId xmlns:a16="http://schemas.microsoft.com/office/drawing/2014/main" id="{8A898F2D-CDB8-2447-9916-A2AFA73E7953}"/>
              </a:ext>
            </a:extLst>
          </p:cNvPr>
          <p:cNvGraphicFramePr>
            <a:graphicFrameLocks/>
          </p:cNvGraphicFramePr>
          <p:nvPr>
            <p:extLst>
              <p:ext uri="{D42A27DB-BD31-4B8C-83A1-F6EECF244321}">
                <p14:modId xmlns:p14="http://schemas.microsoft.com/office/powerpoint/2010/main" val="525985395"/>
              </p:ext>
            </p:extLst>
          </p:nvPr>
        </p:nvGraphicFramePr>
        <p:xfrm>
          <a:off x="81006" y="1258964"/>
          <a:ext cx="8932026"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3">
            <a:extLst>
              <a:ext uri="{FF2B5EF4-FFF2-40B4-BE49-F238E27FC236}">
                <a16:creationId xmlns:a16="http://schemas.microsoft.com/office/drawing/2014/main" id="{DDE1E3A7-91DB-5B46-93FD-B1963E78AC78}"/>
              </a:ext>
            </a:extLst>
          </p:cNvPr>
          <p:cNvSpPr>
            <a:spLocks noGrp="1"/>
          </p:cNvSpPr>
          <p:nvPr>
            <p:ph type="title"/>
          </p:nvPr>
        </p:nvSpPr>
        <p:spPr>
          <a:xfrm>
            <a:off x="457200" y="274638"/>
            <a:ext cx="8229600" cy="1143000"/>
          </a:xfrm>
        </p:spPr>
        <p:txBody>
          <a:bodyPr>
            <a:normAutofit fontScale="90000"/>
          </a:bodyPr>
          <a:lstStyle/>
          <a:p>
            <a:r>
              <a:rPr lang="en-US" dirty="0"/>
              <a:t>How Important are Rail &amp; Marine?</a:t>
            </a:r>
          </a:p>
        </p:txBody>
      </p:sp>
    </p:spTree>
    <p:extLst>
      <p:ext uri="{BB962C8B-B14F-4D97-AF65-F5344CB8AC3E}">
        <p14:creationId xmlns:p14="http://schemas.microsoft.com/office/powerpoint/2010/main" val="14996293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C894BD-DCE2-4A96-A9AF-225BBEAC2A40}" type="slidenum">
              <a:rPr lang="en-US" smtClean="0"/>
              <a:pPr/>
              <a:t>48</a:t>
            </a:fld>
            <a:endParaRPr lang="en-US"/>
          </a:p>
        </p:txBody>
      </p:sp>
      <p:sp>
        <p:nvSpPr>
          <p:cNvPr id="4" name="Title 3"/>
          <p:cNvSpPr>
            <a:spLocks noGrp="1"/>
          </p:cNvSpPr>
          <p:nvPr>
            <p:ph type="title"/>
          </p:nvPr>
        </p:nvSpPr>
        <p:spPr/>
        <p:txBody>
          <a:bodyPr>
            <a:normAutofit/>
          </a:bodyPr>
          <a:lstStyle/>
          <a:p>
            <a:r>
              <a:rPr lang="en-US" sz="4400" dirty="0"/>
              <a:t>Fire Workgroup</a:t>
            </a:r>
          </a:p>
        </p:txBody>
      </p:sp>
      <p:sp>
        <p:nvSpPr>
          <p:cNvPr id="5" name="Content Placeholder 1">
            <a:extLst>
              <a:ext uri="{FF2B5EF4-FFF2-40B4-BE49-F238E27FC236}">
                <a16:creationId xmlns:a16="http://schemas.microsoft.com/office/drawing/2014/main" id="{2EEBE90C-9042-794C-81C6-B7ECFC38DDA1}"/>
              </a:ext>
            </a:extLst>
          </p:cNvPr>
          <p:cNvSpPr>
            <a:spLocks noGrp="1"/>
          </p:cNvSpPr>
          <p:nvPr>
            <p:ph idx="1"/>
          </p:nvPr>
        </p:nvSpPr>
        <p:spPr>
          <a:xfrm>
            <a:off x="457200" y="1481332"/>
            <a:ext cx="8229600" cy="4525963"/>
          </a:xfrm>
        </p:spPr>
        <p:txBody>
          <a:bodyPr>
            <a:normAutofit lnSpcReduction="10000"/>
          </a:bodyPr>
          <a:lstStyle/>
          <a:p>
            <a:pPr>
              <a:spcAft>
                <a:spcPts val="400"/>
              </a:spcAft>
            </a:pPr>
            <a:r>
              <a:rPr lang="en-US" sz="2400" b="1" u="sng" dirty="0"/>
              <a:t>Co-leads</a:t>
            </a:r>
            <a:r>
              <a:rPr lang="en-US" sz="2400" dirty="0"/>
              <a:t>: Jeff </a:t>
            </a:r>
            <a:r>
              <a:rPr lang="en-US" sz="2400" dirty="0" err="1"/>
              <a:t>Vukovich</a:t>
            </a:r>
            <a:r>
              <a:rPr lang="en-US" sz="2400" dirty="0"/>
              <a:t> (EPA), Tom Moore (WESTAR and WRAP)</a:t>
            </a:r>
          </a:p>
          <a:p>
            <a:pPr>
              <a:spcAft>
                <a:spcPts val="400"/>
              </a:spcAft>
            </a:pPr>
            <a:r>
              <a:rPr lang="en-US" sz="2400" b="1" u="sng" dirty="0"/>
              <a:t>Schedule:</a:t>
            </a:r>
          </a:p>
          <a:p>
            <a:pPr lvl="1">
              <a:spcAft>
                <a:spcPts val="400"/>
              </a:spcAft>
            </a:pPr>
            <a:r>
              <a:rPr lang="en-US" sz="2000" dirty="0"/>
              <a:t>One kickoff call thus far; next call April 5</a:t>
            </a:r>
            <a:r>
              <a:rPr lang="en-US" sz="2000" baseline="30000" dirty="0"/>
              <a:t>th</a:t>
            </a:r>
            <a:r>
              <a:rPr lang="en-US" sz="2000" dirty="0"/>
              <a:t> at 1:00pm Eastern</a:t>
            </a:r>
            <a:endParaRPr lang="en-US" sz="2400" b="1" u="sng" dirty="0"/>
          </a:p>
          <a:p>
            <a:pPr>
              <a:spcAft>
                <a:spcPts val="400"/>
              </a:spcAft>
            </a:pPr>
            <a:r>
              <a:rPr lang="en-US" sz="2400" b="1" u="sng" dirty="0"/>
              <a:t>Members:</a:t>
            </a:r>
          </a:p>
          <a:p>
            <a:pPr lvl="1">
              <a:spcAft>
                <a:spcPts val="400"/>
              </a:spcAft>
            </a:pPr>
            <a:r>
              <a:rPr lang="en-US" sz="2000" dirty="0"/>
              <a:t>AK, AL, CA, CO, GA, ID, KS, MT, NC, NJ, NM, NV, NY, TX, UT, WA, WY, EPA, WRAP, Nez Perce Tribe</a:t>
            </a:r>
          </a:p>
          <a:p>
            <a:pPr lvl="1">
              <a:spcAft>
                <a:spcPts val="400"/>
              </a:spcAft>
            </a:pPr>
            <a:r>
              <a:rPr lang="en-US" sz="2000" dirty="0"/>
              <a:t>USFS, NPS, and one contractor are also participating</a:t>
            </a:r>
          </a:p>
          <a:p>
            <a:pPr lvl="1"/>
            <a:r>
              <a:rPr lang="en-US" sz="2000" dirty="0"/>
              <a:t>Some members experienced in using fire emissions model framework (SMARTFIRE and </a:t>
            </a:r>
            <a:r>
              <a:rPr lang="en-US" sz="2000" dirty="0" err="1"/>
              <a:t>BlueSky</a:t>
            </a:r>
            <a:r>
              <a:rPr lang="en-US" sz="2000" dirty="0"/>
              <a:t>) and performing comparisons</a:t>
            </a:r>
          </a:p>
          <a:p>
            <a:endParaRPr lang="en-US" dirty="0"/>
          </a:p>
        </p:txBody>
      </p:sp>
    </p:spTree>
    <p:extLst>
      <p:ext uri="{BB962C8B-B14F-4D97-AF65-F5344CB8AC3E}">
        <p14:creationId xmlns:p14="http://schemas.microsoft.com/office/powerpoint/2010/main" val="5599175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C894BD-DCE2-4A96-A9AF-225BBEAC2A40}" type="slidenum">
              <a:rPr lang="en-US" smtClean="0"/>
              <a:pPr/>
              <a:t>49</a:t>
            </a:fld>
            <a:endParaRPr lang="en-US"/>
          </a:p>
        </p:txBody>
      </p:sp>
      <p:sp>
        <p:nvSpPr>
          <p:cNvPr id="4" name="Title 3"/>
          <p:cNvSpPr>
            <a:spLocks noGrp="1"/>
          </p:cNvSpPr>
          <p:nvPr>
            <p:ph type="title"/>
          </p:nvPr>
        </p:nvSpPr>
        <p:spPr/>
        <p:txBody>
          <a:bodyPr>
            <a:normAutofit/>
          </a:bodyPr>
          <a:lstStyle/>
          <a:p>
            <a:r>
              <a:rPr lang="en-US" sz="4400" dirty="0"/>
              <a:t>Fire Workgroup: First Steps</a:t>
            </a:r>
          </a:p>
        </p:txBody>
      </p:sp>
      <p:sp>
        <p:nvSpPr>
          <p:cNvPr id="5" name="Content Placeholder 1">
            <a:extLst>
              <a:ext uri="{FF2B5EF4-FFF2-40B4-BE49-F238E27FC236}">
                <a16:creationId xmlns:a16="http://schemas.microsoft.com/office/drawing/2014/main" id="{2EEBE90C-9042-794C-81C6-B7ECFC38DDA1}"/>
              </a:ext>
            </a:extLst>
          </p:cNvPr>
          <p:cNvSpPr>
            <a:spLocks noGrp="1"/>
          </p:cNvSpPr>
          <p:nvPr>
            <p:ph idx="1"/>
          </p:nvPr>
        </p:nvSpPr>
        <p:spPr>
          <a:xfrm>
            <a:off x="457200" y="1481332"/>
            <a:ext cx="8229600" cy="4525963"/>
          </a:xfrm>
        </p:spPr>
        <p:txBody>
          <a:bodyPr>
            <a:normAutofit fontScale="92500" lnSpcReduction="20000"/>
          </a:bodyPr>
          <a:lstStyle/>
          <a:p>
            <a:pPr>
              <a:spcBef>
                <a:spcPts val="600"/>
              </a:spcBef>
            </a:pPr>
            <a:r>
              <a:rPr lang="en-US" sz="2400" b="1" u="sng" dirty="0"/>
              <a:t>Alpha version</a:t>
            </a:r>
            <a:r>
              <a:rPr lang="en-US" sz="2400" dirty="0"/>
              <a:t>:  draft 2016 inventory from SMARTFIRE2 and </a:t>
            </a:r>
            <a:r>
              <a:rPr lang="en-US" sz="2400" dirty="0" err="1"/>
              <a:t>BlueSky</a:t>
            </a:r>
            <a:r>
              <a:rPr lang="en-US" sz="2400" dirty="0"/>
              <a:t> v3.5; HMS detects, ICS-209, and GEOMAC input data; Canada and Mexico estimated from FINN</a:t>
            </a:r>
          </a:p>
          <a:p>
            <a:pPr>
              <a:spcBef>
                <a:spcPts val="600"/>
              </a:spcBef>
            </a:pPr>
            <a:r>
              <a:rPr lang="en-US" sz="2400" dirty="0"/>
              <a:t>Members requested to review the inventory and technical memo for the alpha version</a:t>
            </a:r>
          </a:p>
          <a:p>
            <a:pPr>
              <a:spcBef>
                <a:spcPts val="600"/>
              </a:spcBef>
            </a:pPr>
            <a:r>
              <a:rPr lang="en-US" sz="2400" dirty="0"/>
              <a:t>Compiling list of QA steps to perform</a:t>
            </a:r>
            <a:endParaRPr lang="en-US" sz="1800" dirty="0"/>
          </a:p>
          <a:p>
            <a:pPr>
              <a:spcBef>
                <a:spcPts val="600"/>
              </a:spcBef>
            </a:pPr>
            <a:r>
              <a:rPr lang="en-US" sz="2400" dirty="0"/>
              <a:t>Examining the temporal profiles, speciation profiles and possibly plume rise algorithm</a:t>
            </a:r>
          </a:p>
          <a:p>
            <a:pPr>
              <a:spcBef>
                <a:spcPts val="600"/>
              </a:spcBef>
            </a:pPr>
            <a:r>
              <a:rPr lang="en-US" sz="2400" dirty="0"/>
              <a:t>Hope to get USFS cooperation in gaining access to updated </a:t>
            </a:r>
            <a:r>
              <a:rPr lang="en-US" sz="2400" dirty="0" err="1"/>
              <a:t>Bluesky</a:t>
            </a:r>
            <a:r>
              <a:rPr lang="en-US" sz="2400" dirty="0"/>
              <a:t> modules (version 4)</a:t>
            </a:r>
          </a:p>
          <a:p>
            <a:pPr>
              <a:spcBef>
                <a:spcPts val="600"/>
              </a:spcBef>
            </a:pPr>
            <a:r>
              <a:rPr lang="en-US" sz="2400" dirty="0"/>
              <a:t>Group will review any S/L/T data that are available</a:t>
            </a:r>
          </a:p>
          <a:p>
            <a:pPr>
              <a:spcBef>
                <a:spcPts val="600"/>
              </a:spcBef>
            </a:pPr>
            <a:r>
              <a:rPr lang="en-US" sz="2400" dirty="0"/>
              <a:t>Likely to focus on large fires</a:t>
            </a:r>
          </a:p>
          <a:p>
            <a:pPr>
              <a:spcBef>
                <a:spcPts val="600"/>
              </a:spcBef>
            </a:pPr>
            <a:r>
              <a:rPr lang="en-US" sz="2400" dirty="0"/>
              <a:t>Investigate better fire detect dataset</a:t>
            </a:r>
          </a:p>
          <a:p>
            <a:pPr>
              <a:spcBef>
                <a:spcPts val="600"/>
              </a:spcBef>
            </a:pPr>
            <a:r>
              <a:rPr lang="en-US" sz="2400" dirty="0"/>
              <a:t>Some interest in pile burns and international fires</a:t>
            </a:r>
          </a:p>
          <a:p>
            <a:pPr>
              <a:spcBef>
                <a:spcPts val="600"/>
              </a:spcBef>
            </a:pPr>
            <a:endParaRPr lang="en-US" dirty="0"/>
          </a:p>
        </p:txBody>
      </p:sp>
    </p:spTree>
    <p:extLst>
      <p:ext uri="{BB962C8B-B14F-4D97-AF65-F5344CB8AC3E}">
        <p14:creationId xmlns:p14="http://schemas.microsoft.com/office/powerpoint/2010/main" val="4229361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4795" y="1487779"/>
            <a:ext cx="8555832" cy="4920169"/>
          </a:xfrm>
        </p:spPr>
        <p:txBody>
          <a:bodyPr>
            <a:normAutofit/>
          </a:bodyPr>
          <a:lstStyle/>
          <a:p>
            <a:r>
              <a:rPr lang="en-US" sz="2400" b="1" u="sng" dirty="0"/>
              <a:t>Coordination co-leads</a:t>
            </a:r>
            <a:r>
              <a:rPr lang="en-US" sz="2400" dirty="0"/>
              <a:t>: Zac Adelman (LADCO) and Alison </a:t>
            </a:r>
            <a:r>
              <a:rPr lang="en-US" sz="2400" dirty="0" err="1"/>
              <a:t>Eyth</a:t>
            </a:r>
            <a:r>
              <a:rPr lang="en-US" sz="2400" dirty="0"/>
              <a:t> (EPA OAQPS)</a:t>
            </a:r>
          </a:p>
          <a:p>
            <a:pPr lvl="1"/>
            <a:r>
              <a:rPr lang="en-US" sz="1800" dirty="0"/>
              <a:t>Developed process and communication structures, facilitate discussions, help resolve issues, documentation requirements, coordinate distribution of data to stakeholders</a:t>
            </a:r>
          </a:p>
          <a:p>
            <a:r>
              <a:rPr lang="en-US" sz="2400" b="1" u="sng" dirty="0"/>
              <a:t>Coordination committee</a:t>
            </a:r>
            <a:r>
              <a:rPr lang="en-US" sz="2400" dirty="0"/>
              <a:t>: regional, state, EPA leaders </a:t>
            </a:r>
          </a:p>
          <a:p>
            <a:pPr lvl="1"/>
            <a:r>
              <a:rPr lang="en-US" sz="1800" dirty="0"/>
              <a:t>Define processes, resolve issues, co-lead workgroups</a:t>
            </a:r>
          </a:p>
          <a:p>
            <a:pPr lvl="1"/>
            <a:r>
              <a:rPr lang="en-US" sz="1800" dirty="0"/>
              <a:t>Includes overall and WG co-leads plus MJO directors</a:t>
            </a:r>
          </a:p>
          <a:p>
            <a:r>
              <a:rPr lang="en-US" sz="2400" b="1" u="sng" dirty="0"/>
              <a:t>Sector-specific Workgroups</a:t>
            </a:r>
            <a:r>
              <a:rPr lang="en-US" sz="2400" dirty="0"/>
              <a:t>: one regional/state staff and one EPA staff (where possible)</a:t>
            </a:r>
          </a:p>
          <a:p>
            <a:pPr lvl="1"/>
            <a:r>
              <a:rPr lang="en-US" sz="1800" dirty="0"/>
              <a:t>Focus on preparing emissions estimates for 2016 and future years, plus improve how the emissions sectors are modeled</a:t>
            </a:r>
          </a:p>
          <a:p>
            <a:pPr lvl="1"/>
            <a:r>
              <a:rPr lang="en-US" sz="1800" dirty="0"/>
              <a:t>Include participants from EPA/states/locals/regions</a:t>
            </a:r>
          </a:p>
          <a:p>
            <a:endParaRPr lang="en-US" dirty="0"/>
          </a:p>
        </p:txBody>
      </p:sp>
      <p:sp>
        <p:nvSpPr>
          <p:cNvPr id="4" name="Slide Number Placeholder 3"/>
          <p:cNvSpPr>
            <a:spLocks noGrp="1"/>
          </p:cNvSpPr>
          <p:nvPr>
            <p:ph type="sldNum" sz="quarter" idx="12"/>
          </p:nvPr>
        </p:nvSpPr>
        <p:spPr/>
        <p:txBody>
          <a:bodyPr/>
          <a:lstStyle/>
          <a:p>
            <a:fld id="{61C894BD-DCE2-4A96-A9AF-225BBEAC2A40}" type="slidenum">
              <a:rPr lang="en-US" smtClean="0"/>
              <a:pPr/>
              <a:t>5</a:t>
            </a:fld>
            <a:endParaRPr lang="en-US"/>
          </a:p>
        </p:txBody>
      </p:sp>
      <p:sp>
        <p:nvSpPr>
          <p:cNvPr id="5" name="Title 4"/>
          <p:cNvSpPr>
            <a:spLocks noGrp="1"/>
          </p:cNvSpPr>
          <p:nvPr>
            <p:ph type="title"/>
          </p:nvPr>
        </p:nvSpPr>
        <p:spPr/>
        <p:txBody>
          <a:bodyPr>
            <a:normAutofit/>
          </a:bodyPr>
          <a:lstStyle/>
          <a:p>
            <a:r>
              <a:rPr lang="en-US" dirty="0"/>
              <a:t>Organizational Structure</a:t>
            </a:r>
          </a:p>
        </p:txBody>
      </p:sp>
    </p:spTree>
    <p:extLst>
      <p:ext uri="{BB962C8B-B14F-4D97-AF65-F5344CB8AC3E}">
        <p14:creationId xmlns:p14="http://schemas.microsoft.com/office/powerpoint/2010/main" val="28073048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C894BD-DCE2-4A96-A9AF-225BBEAC2A40}" type="slidenum">
              <a:rPr lang="en-US" smtClean="0"/>
              <a:pPr/>
              <a:t>50</a:t>
            </a:fld>
            <a:endParaRPr lang="en-US"/>
          </a:p>
        </p:txBody>
      </p:sp>
      <p:sp>
        <p:nvSpPr>
          <p:cNvPr id="4" name="Title 3"/>
          <p:cNvSpPr>
            <a:spLocks noGrp="1"/>
          </p:cNvSpPr>
          <p:nvPr>
            <p:ph type="title"/>
          </p:nvPr>
        </p:nvSpPr>
        <p:spPr/>
        <p:txBody>
          <a:bodyPr>
            <a:normAutofit/>
          </a:bodyPr>
          <a:lstStyle/>
          <a:p>
            <a:r>
              <a:rPr lang="en-US" sz="4400" dirty="0"/>
              <a:t>Fire Workgroup: Next Steps</a:t>
            </a:r>
          </a:p>
        </p:txBody>
      </p:sp>
      <p:sp>
        <p:nvSpPr>
          <p:cNvPr id="5" name="Content Placeholder 1">
            <a:extLst>
              <a:ext uri="{FF2B5EF4-FFF2-40B4-BE49-F238E27FC236}">
                <a16:creationId xmlns:a16="http://schemas.microsoft.com/office/drawing/2014/main" id="{2EEBE90C-9042-794C-81C6-B7ECFC38DDA1}"/>
              </a:ext>
            </a:extLst>
          </p:cNvPr>
          <p:cNvSpPr>
            <a:spLocks noGrp="1"/>
          </p:cNvSpPr>
          <p:nvPr>
            <p:ph idx="1"/>
          </p:nvPr>
        </p:nvSpPr>
        <p:spPr>
          <a:xfrm>
            <a:off x="457200" y="1481332"/>
            <a:ext cx="8229600" cy="4525963"/>
          </a:xfrm>
        </p:spPr>
        <p:txBody>
          <a:bodyPr>
            <a:normAutofit fontScale="92500" lnSpcReduction="20000"/>
          </a:bodyPr>
          <a:lstStyle/>
          <a:p>
            <a:r>
              <a:rPr lang="en-US" dirty="0"/>
              <a:t>Approach for Beta version and other high level plans</a:t>
            </a:r>
          </a:p>
          <a:p>
            <a:r>
              <a:rPr lang="en-US" dirty="0"/>
              <a:t>Dependent on resources</a:t>
            </a:r>
          </a:p>
          <a:p>
            <a:r>
              <a:rPr lang="en-US" dirty="0"/>
              <a:t>Could include another SMARTFIRE/</a:t>
            </a:r>
            <a:r>
              <a:rPr lang="en-US" dirty="0" err="1"/>
              <a:t>Bluesky</a:t>
            </a:r>
            <a:r>
              <a:rPr lang="en-US" dirty="0"/>
              <a:t> simulation(s) with improved input data</a:t>
            </a:r>
          </a:p>
          <a:p>
            <a:r>
              <a:rPr lang="en-US" dirty="0"/>
              <a:t>Technical documentation </a:t>
            </a:r>
          </a:p>
          <a:p>
            <a:pPr lvl="1"/>
            <a:r>
              <a:rPr lang="en-US" dirty="0"/>
              <a:t>QA products generated by workgroup</a:t>
            </a:r>
          </a:p>
          <a:p>
            <a:pPr lvl="2"/>
            <a:r>
              <a:rPr lang="en-US" dirty="0"/>
              <a:t>Reports/Maps</a:t>
            </a:r>
          </a:p>
          <a:p>
            <a:pPr lvl="2"/>
            <a:r>
              <a:rPr lang="en-US" dirty="0"/>
              <a:t>Comparisons</a:t>
            </a:r>
          </a:p>
          <a:p>
            <a:pPr lvl="2"/>
            <a:r>
              <a:rPr lang="en-US" dirty="0"/>
              <a:t>Model parameters/setup</a:t>
            </a:r>
          </a:p>
          <a:p>
            <a:r>
              <a:rPr lang="en-US" dirty="0"/>
              <a:t>Workgroup will be interested in AQ modeling applications that use the Alpha and Beta versions of the fire inventories</a:t>
            </a:r>
          </a:p>
          <a:p>
            <a:pPr>
              <a:spcBef>
                <a:spcPts val="600"/>
              </a:spcBef>
            </a:pPr>
            <a:endParaRPr lang="en-US" dirty="0"/>
          </a:p>
        </p:txBody>
      </p:sp>
    </p:spTree>
    <p:extLst>
      <p:ext uri="{BB962C8B-B14F-4D97-AF65-F5344CB8AC3E}">
        <p14:creationId xmlns:p14="http://schemas.microsoft.com/office/powerpoint/2010/main" val="1937659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C894BD-DCE2-4A96-A9AF-225BBEAC2A40}" type="slidenum">
              <a:rPr lang="en-US" smtClean="0"/>
              <a:pPr/>
              <a:t>51</a:t>
            </a:fld>
            <a:endParaRPr lang="en-US"/>
          </a:p>
        </p:txBody>
      </p:sp>
      <p:sp>
        <p:nvSpPr>
          <p:cNvPr id="4" name="Title 3"/>
          <p:cNvSpPr>
            <a:spLocks noGrp="1"/>
          </p:cNvSpPr>
          <p:nvPr>
            <p:ph type="title"/>
          </p:nvPr>
        </p:nvSpPr>
        <p:spPr/>
        <p:txBody>
          <a:bodyPr>
            <a:normAutofit/>
          </a:bodyPr>
          <a:lstStyle/>
          <a:p>
            <a:r>
              <a:rPr lang="en-US" sz="4400" dirty="0"/>
              <a:t>Biogenic Workgroup</a:t>
            </a:r>
          </a:p>
        </p:txBody>
      </p:sp>
      <p:sp>
        <p:nvSpPr>
          <p:cNvPr id="5" name="Content Placeholder 1">
            <a:extLst>
              <a:ext uri="{FF2B5EF4-FFF2-40B4-BE49-F238E27FC236}">
                <a16:creationId xmlns:a16="http://schemas.microsoft.com/office/drawing/2014/main" id="{A4A4B094-D1BA-8A4E-8F5D-40007EA8C452}"/>
              </a:ext>
            </a:extLst>
          </p:cNvPr>
          <p:cNvSpPr>
            <a:spLocks noGrp="1"/>
          </p:cNvSpPr>
          <p:nvPr>
            <p:ph idx="1"/>
          </p:nvPr>
        </p:nvSpPr>
        <p:spPr>
          <a:xfrm>
            <a:off x="457200" y="1481332"/>
            <a:ext cx="8229600" cy="4525963"/>
          </a:xfrm>
        </p:spPr>
        <p:txBody>
          <a:bodyPr>
            <a:normAutofit/>
          </a:bodyPr>
          <a:lstStyle/>
          <a:p>
            <a:pPr>
              <a:spcAft>
                <a:spcPts val="400"/>
              </a:spcAft>
            </a:pPr>
            <a:r>
              <a:rPr lang="en-US" sz="2400" b="1" u="sng" dirty="0"/>
              <a:t>Co-leads</a:t>
            </a:r>
            <a:r>
              <a:rPr lang="en-US" sz="2400" dirty="0"/>
              <a:t>: Doug Boyer (TCEQ), Jeff </a:t>
            </a:r>
            <a:r>
              <a:rPr lang="en-US" sz="2400" dirty="0" err="1"/>
              <a:t>Vukovich</a:t>
            </a:r>
            <a:r>
              <a:rPr lang="en-US" sz="2400" dirty="0"/>
              <a:t> (EPA)</a:t>
            </a:r>
          </a:p>
          <a:p>
            <a:pPr>
              <a:spcAft>
                <a:spcPts val="400"/>
              </a:spcAft>
            </a:pPr>
            <a:r>
              <a:rPr lang="en-US" sz="2400" b="1" u="sng" dirty="0"/>
              <a:t>Schedule:</a:t>
            </a:r>
          </a:p>
          <a:p>
            <a:pPr lvl="1">
              <a:spcAft>
                <a:spcPts val="400"/>
              </a:spcAft>
            </a:pPr>
            <a:r>
              <a:rPr lang="en-US" sz="2000" dirty="0"/>
              <a:t>Two calls thus far; next call March 20</a:t>
            </a:r>
            <a:r>
              <a:rPr lang="en-US" sz="2000" baseline="30000" dirty="0"/>
              <a:t>th</a:t>
            </a:r>
            <a:r>
              <a:rPr lang="en-US" sz="2000" dirty="0"/>
              <a:t> at 2:00pm Eastern</a:t>
            </a:r>
            <a:endParaRPr lang="en-US" sz="2400" b="1" u="sng" dirty="0"/>
          </a:p>
          <a:p>
            <a:pPr>
              <a:spcAft>
                <a:spcPts val="400"/>
              </a:spcAft>
            </a:pPr>
            <a:r>
              <a:rPr lang="en-US" sz="2400" b="1" u="sng" dirty="0"/>
              <a:t>Members:</a:t>
            </a:r>
          </a:p>
          <a:p>
            <a:pPr lvl="1">
              <a:spcAft>
                <a:spcPts val="400"/>
              </a:spcAft>
            </a:pPr>
            <a:r>
              <a:rPr lang="en-US" sz="2000" dirty="0"/>
              <a:t>TX, CA, AL, GA, AZ, MT, WRAP</a:t>
            </a:r>
          </a:p>
          <a:p>
            <a:pPr lvl="1"/>
            <a:r>
              <a:rPr lang="en-US" sz="2000" dirty="0"/>
              <a:t>Some members experienced in using biogenic emissions models and performing comparisons</a:t>
            </a:r>
          </a:p>
          <a:p>
            <a:r>
              <a:rPr lang="en-US" sz="2400" b="1" u="sng" dirty="0"/>
              <a:t>Planning</a:t>
            </a:r>
            <a:r>
              <a:rPr lang="en-US" sz="2400" dirty="0"/>
              <a:t>: </a:t>
            </a:r>
          </a:p>
          <a:p>
            <a:pPr lvl="1"/>
            <a:r>
              <a:rPr lang="en-US" sz="2000" dirty="0"/>
              <a:t>A full evaluation of biogenic emissions does require air quality modeling and evaluation vs. AQ monitor/observational data</a:t>
            </a:r>
          </a:p>
          <a:p>
            <a:endParaRPr lang="en-US" dirty="0"/>
          </a:p>
        </p:txBody>
      </p:sp>
    </p:spTree>
    <p:extLst>
      <p:ext uri="{BB962C8B-B14F-4D97-AF65-F5344CB8AC3E}">
        <p14:creationId xmlns:p14="http://schemas.microsoft.com/office/powerpoint/2010/main" val="9174975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C894BD-DCE2-4A96-A9AF-225BBEAC2A40}" type="slidenum">
              <a:rPr lang="en-US" smtClean="0"/>
              <a:pPr/>
              <a:t>52</a:t>
            </a:fld>
            <a:endParaRPr lang="en-US"/>
          </a:p>
        </p:txBody>
      </p:sp>
      <p:sp>
        <p:nvSpPr>
          <p:cNvPr id="4" name="Title 3"/>
          <p:cNvSpPr>
            <a:spLocks noGrp="1"/>
          </p:cNvSpPr>
          <p:nvPr>
            <p:ph type="title"/>
          </p:nvPr>
        </p:nvSpPr>
        <p:spPr/>
        <p:txBody>
          <a:bodyPr>
            <a:normAutofit fontScale="90000"/>
          </a:bodyPr>
          <a:lstStyle/>
          <a:p>
            <a:r>
              <a:rPr lang="en-US" dirty="0"/>
              <a:t>Biogenic Workgroup: First Steps</a:t>
            </a:r>
          </a:p>
        </p:txBody>
      </p:sp>
      <p:sp>
        <p:nvSpPr>
          <p:cNvPr id="7" name="Content Placeholder 1">
            <a:extLst>
              <a:ext uri="{FF2B5EF4-FFF2-40B4-BE49-F238E27FC236}">
                <a16:creationId xmlns:a16="http://schemas.microsoft.com/office/drawing/2014/main" id="{477ABF48-2DAE-094F-BAD9-C7A0DC8F6BFB}"/>
              </a:ext>
            </a:extLst>
          </p:cNvPr>
          <p:cNvSpPr>
            <a:spLocks noGrp="1"/>
          </p:cNvSpPr>
          <p:nvPr>
            <p:ph idx="1"/>
          </p:nvPr>
        </p:nvSpPr>
        <p:spPr>
          <a:xfrm>
            <a:off x="457200" y="1481332"/>
            <a:ext cx="8229600" cy="4525963"/>
          </a:xfrm>
        </p:spPr>
        <p:txBody>
          <a:bodyPr>
            <a:normAutofit lnSpcReduction="10000"/>
          </a:bodyPr>
          <a:lstStyle/>
          <a:p>
            <a:r>
              <a:rPr lang="en-US" sz="2400" b="1" u="sng" dirty="0"/>
              <a:t>Alpha Version</a:t>
            </a:r>
            <a:r>
              <a:rPr lang="en-US" sz="2400" dirty="0"/>
              <a:t>: EPA generated annual emissions with BEIS3.61</a:t>
            </a:r>
          </a:p>
          <a:p>
            <a:r>
              <a:rPr lang="en-US" sz="2400" dirty="0"/>
              <a:t>TCEQ also generated annual emissions with MEGANv3</a:t>
            </a:r>
          </a:p>
          <a:p>
            <a:r>
              <a:rPr lang="en-US" sz="2400" dirty="0"/>
              <a:t>Group selecting time periods in 2016 to perform comparisons</a:t>
            </a:r>
          </a:p>
          <a:p>
            <a:r>
              <a:rPr lang="en-US" sz="2400" dirty="0"/>
              <a:t>Group compiling list of QA steps to perform on biogenic emissions datasets</a:t>
            </a:r>
            <a:endParaRPr lang="en-US" sz="1800" dirty="0"/>
          </a:p>
          <a:p>
            <a:r>
              <a:rPr lang="en-US" sz="2400" dirty="0"/>
              <a:t>Group considering generating a MEGANv2.1 dataset for comparison</a:t>
            </a:r>
          </a:p>
          <a:p>
            <a:r>
              <a:rPr lang="en-US" sz="2400" dirty="0"/>
              <a:t>May get an updated MEGANv3 in the coming months</a:t>
            </a:r>
          </a:p>
          <a:p>
            <a:endParaRPr lang="en-US" sz="2400" dirty="0"/>
          </a:p>
        </p:txBody>
      </p:sp>
    </p:spTree>
    <p:extLst>
      <p:ext uri="{BB962C8B-B14F-4D97-AF65-F5344CB8AC3E}">
        <p14:creationId xmlns:p14="http://schemas.microsoft.com/office/powerpoint/2010/main" val="960090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C894BD-DCE2-4A96-A9AF-225BBEAC2A40}" type="slidenum">
              <a:rPr lang="en-US" smtClean="0"/>
              <a:pPr/>
              <a:t>53</a:t>
            </a:fld>
            <a:endParaRPr lang="en-US"/>
          </a:p>
        </p:txBody>
      </p:sp>
      <p:sp>
        <p:nvSpPr>
          <p:cNvPr id="4" name="Title 3"/>
          <p:cNvSpPr>
            <a:spLocks noGrp="1"/>
          </p:cNvSpPr>
          <p:nvPr>
            <p:ph type="title"/>
          </p:nvPr>
        </p:nvSpPr>
        <p:spPr/>
        <p:txBody>
          <a:bodyPr>
            <a:normAutofit fontScale="90000"/>
          </a:bodyPr>
          <a:lstStyle/>
          <a:p>
            <a:r>
              <a:rPr lang="en-US" dirty="0"/>
              <a:t>Biogenic Workgroup: Next Steps</a:t>
            </a:r>
          </a:p>
        </p:txBody>
      </p:sp>
      <p:sp>
        <p:nvSpPr>
          <p:cNvPr id="7" name="Content Placeholder 1">
            <a:extLst>
              <a:ext uri="{FF2B5EF4-FFF2-40B4-BE49-F238E27FC236}">
                <a16:creationId xmlns:a16="http://schemas.microsoft.com/office/drawing/2014/main" id="{43C0C2F4-A46A-C245-A5B0-EF198BA632C8}"/>
              </a:ext>
            </a:extLst>
          </p:cNvPr>
          <p:cNvSpPr>
            <a:spLocks noGrp="1"/>
          </p:cNvSpPr>
          <p:nvPr>
            <p:ph idx="1"/>
          </p:nvPr>
        </p:nvSpPr>
        <p:spPr>
          <a:xfrm>
            <a:off x="457200" y="1481330"/>
            <a:ext cx="8229600" cy="4767070"/>
          </a:xfrm>
        </p:spPr>
        <p:txBody>
          <a:bodyPr>
            <a:normAutofit/>
          </a:bodyPr>
          <a:lstStyle/>
          <a:p>
            <a:r>
              <a:rPr lang="en-US" dirty="0"/>
              <a:t>BEIS3 and MEGANv3 datasets will likely both be available as part of the 2016 collaborative platform</a:t>
            </a:r>
          </a:p>
          <a:p>
            <a:r>
              <a:rPr lang="en-US" dirty="0"/>
              <a:t>Technical documentation </a:t>
            </a:r>
          </a:p>
          <a:p>
            <a:pPr lvl="1"/>
            <a:r>
              <a:rPr lang="en-US" dirty="0"/>
              <a:t>QA products generated by workgroup</a:t>
            </a:r>
          </a:p>
          <a:p>
            <a:pPr lvl="2"/>
            <a:r>
              <a:rPr lang="en-US" dirty="0"/>
              <a:t>Reports/Maps</a:t>
            </a:r>
          </a:p>
          <a:p>
            <a:pPr lvl="2"/>
            <a:r>
              <a:rPr lang="en-US" dirty="0"/>
              <a:t>Comparisons</a:t>
            </a:r>
          </a:p>
          <a:p>
            <a:pPr lvl="2"/>
            <a:r>
              <a:rPr lang="en-US" dirty="0"/>
              <a:t>Model setup</a:t>
            </a:r>
          </a:p>
          <a:p>
            <a:r>
              <a:rPr lang="en-US" dirty="0"/>
              <a:t>Workgroup will be interested in AQ modeling applications that use the Alpha and Beta versions of the biogenic emissions datasets</a:t>
            </a:r>
          </a:p>
          <a:p>
            <a:endParaRPr lang="en-US" dirty="0"/>
          </a:p>
          <a:p>
            <a:pPr marL="630936" lvl="2" indent="0">
              <a:buNone/>
            </a:pPr>
            <a:endParaRPr lang="en-US" dirty="0"/>
          </a:p>
          <a:p>
            <a:endParaRPr lang="en-US" dirty="0"/>
          </a:p>
          <a:p>
            <a:pPr lvl="1"/>
            <a:endParaRPr lang="en-US" dirty="0"/>
          </a:p>
        </p:txBody>
      </p:sp>
    </p:spTree>
    <p:extLst>
      <p:ext uri="{BB962C8B-B14F-4D97-AF65-F5344CB8AC3E}">
        <p14:creationId xmlns:p14="http://schemas.microsoft.com/office/powerpoint/2010/main" val="25166725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Workgroups will be prioritizing their work to produce beta version of the 2016 inventory by mid-summer; projections to 2023 and 2028 by late summer</a:t>
            </a:r>
          </a:p>
          <a:p>
            <a:r>
              <a:rPr lang="en-US" dirty="0"/>
              <a:t>Quarterly outreach calls by the Collaborative to report out on progress</a:t>
            </a:r>
          </a:p>
          <a:p>
            <a:pPr marL="109728" indent="0">
              <a:buNone/>
            </a:pPr>
            <a:endParaRPr lang="en-US" b="1" u="sng" dirty="0"/>
          </a:p>
          <a:p>
            <a:pPr marL="109728" indent="0" algn="ctr">
              <a:buNone/>
            </a:pPr>
            <a:r>
              <a:rPr lang="en-US" b="1" u="sng" dirty="0"/>
              <a:t>Next outreach call: June 20 at 1:00 Eastern</a:t>
            </a:r>
          </a:p>
        </p:txBody>
      </p:sp>
      <p:sp>
        <p:nvSpPr>
          <p:cNvPr id="3" name="Slide Number Placeholder 2"/>
          <p:cNvSpPr>
            <a:spLocks noGrp="1"/>
          </p:cNvSpPr>
          <p:nvPr>
            <p:ph type="sldNum" sz="quarter" idx="12"/>
          </p:nvPr>
        </p:nvSpPr>
        <p:spPr/>
        <p:txBody>
          <a:bodyPr/>
          <a:lstStyle/>
          <a:p>
            <a:fld id="{61C894BD-DCE2-4A96-A9AF-225BBEAC2A40}" type="slidenum">
              <a:rPr lang="en-US" smtClean="0"/>
              <a:pPr/>
              <a:t>54</a:t>
            </a:fld>
            <a:endParaRPr lang="en-US"/>
          </a:p>
        </p:txBody>
      </p:sp>
      <p:sp>
        <p:nvSpPr>
          <p:cNvPr id="4" name="Title 3"/>
          <p:cNvSpPr>
            <a:spLocks noGrp="1"/>
          </p:cNvSpPr>
          <p:nvPr>
            <p:ph type="title"/>
          </p:nvPr>
        </p:nvSpPr>
        <p:spPr/>
        <p:txBody>
          <a:bodyPr>
            <a:normAutofit fontScale="90000"/>
          </a:bodyPr>
          <a:lstStyle/>
          <a:p>
            <a:r>
              <a:rPr lang="en-US" dirty="0"/>
              <a:t>Inventory Collaborative Next Steps</a:t>
            </a:r>
          </a:p>
        </p:txBody>
      </p:sp>
    </p:spTree>
    <p:extLst>
      <p:ext uri="{BB962C8B-B14F-4D97-AF65-F5344CB8AC3E}">
        <p14:creationId xmlns:p14="http://schemas.microsoft.com/office/powerpoint/2010/main" val="11687882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These slides, answers to the questions posed during this webinar, live workgroup wikis, documentation, calendar:</a:t>
            </a:r>
          </a:p>
          <a:p>
            <a:endParaRPr lang="en-US" dirty="0"/>
          </a:p>
          <a:p>
            <a:pPr marL="109728" indent="0" algn="ctr">
              <a:buNone/>
            </a:pPr>
            <a:r>
              <a:rPr lang="en-US" dirty="0">
                <a:hlinkClick r:id="rId2"/>
              </a:rPr>
              <a:t>http://views.cira.colostate.edu/wiki/wiki/9187</a:t>
            </a:r>
            <a:r>
              <a:rPr lang="en-US" dirty="0">
                <a:hlinkClick r:id="rId3"/>
              </a:rPr>
              <a:t> </a:t>
            </a:r>
            <a:endParaRPr lang="en-US" dirty="0"/>
          </a:p>
          <a:p>
            <a:pPr marL="109728" indent="0" algn="ctr">
              <a:buNone/>
            </a:pPr>
            <a:endParaRPr lang="en-US" dirty="0"/>
          </a:p>
        </p:txBody>
      </p:sp>
      <p:sp>
        <p:nvSpPr>
          <p:cNvPr id="3" name="Slide Number Placeholder 2"/>
          <p:cNvSpPr>
            <a:spLocks noGrp="1"/>
          </p:cNvSpPr>
          <p:nvPr>
            <p:ph type="sldNum" sz="quarter" idx="12"/>
          </p:nvPr>
        </p:nvSpPr>
        <p:spPr/>
        <p:txBody>
          <a:bodyPr/>
          <a:lstStyle/>
          <a:p>
            <a:fld id="{61C894BD-DCE2-4A96-A9AF-225BBEAC2A40}" type="slidenum">
              <a:rPr lang="en-US" smtClean="0"/>
              <a:pPr/>
              <a:t>55</a:t>
            </a:fld>
            <a:endParaRPr lang="en-US"/>
          </a:p>
        </p:txBody>
      </p:sp>
      <p:sp>
        <p:nvSpPr>
          <p:cNvPr id="4" name="Title 3"/>
          <p:cNvSpPr>
            <a:spLocks noGrp="1"/>
          </p:cNvSpPr>
          <p:nvPr>
            <p:ph type="title"/>
          </p:nvPr>
        </p:nvSpPr>
        <p:spPr/>
        <p:txBody>
          <a:bodyPr>
            <a:normAutofit/>
          </a:bodyPr>
          <a:lstStyle/>
          <a:p>
            <a:r>
              <a:rPr lang="en-US" dirty="0"/>
              <a:t>Inventory Collaborative Wiki</a:t>
            </a:r>
          </a:p>
        </p:txBody>
      </p:sp>
    </p:spTree>
    <p:extLst>
      <p:ext uri="{BB962C8B-B14F-4D97-AF65-F5344CB8AC3E}">
        <p14:creationId xmlns:p14="http://schemas.microsoft.com/office/powerpoint/2010/main" val="4273886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672" y="1383766"/>
            <a:ext cx="8421528" cy="5024182"/>
          </a:xfrm>
        </p:spPr>
        <p:txBody>
          <a:bodyPr>
            <a:normAutofit fontScale="92500" lnSpcReduction="10000"/>
          </a:bodyPr>
          <a:lstStyle/>
          <a:p>
            <a:r>
              <a:rPr lang="en-US" sz="2600" dirty="0"/>
              <a:t>Several versions of 2016 platform will be developed</a:t>
            </a:r>
          </a:p>
          <a:p>
            <a:pPr lvl="1">
              <a:lnSpc>
                <a:spcPct val="90000"/>
              </a:lnSpc>
              <a:spcBef>
                <a:spcPts val="400"/>
              </a:spcBef>
              <a:buSzPts val="1954"/>
            </a:pPr>
            <a:r>
              <a:rPr lang="en-US" sz="2200" b="1" u="sng" dirty="0"/>
              <a:t>Alpha</a:t>
            </a:r>
            <a:r>
              <a:rPr lang="en-US" sz="2200" dirty="0"/>
              <a:t>: </a:t>
            </a:r>
            <a:r>
              <a:rPr lang="en-US" sz="2200" i="1" dirty="0">
                <a:solidFill>
                  <a:schemeClr val="dk1"/>
                </a:solidFill>
                <a:ea typeface="Rambla"/>
                <a:cs typeface="Rambla"/>
                <a:sym typeface="Rambla"/>
              </a:rPr>
              <a:t>preliminary</a:t>
            </a:r>
            <a:r>
              <a:rPr lang="en-US" sz="2200" dirty="0">
                <a:solidFill>
                  <a:schemeClr val="dk1"/>
                </a:solidFill>
                <a:ea typeface="Rambla"/>
                <a:cs typeface="Rambla"/>
                <a:sym typeface="Rambla"/>
              </a:rPr>
              <a:t> version with 2014 NEIv2 </a:t>
            </a:r>
            <a:r>
              <a:rPr lang="en-US" sz="2200" dirty="0"/>
              <a:t>scaled for most and </a:t>
            </a:r>
            <a:r>
              <a:rPr lang="en-US" sz="2200" dirty="0">
                <a:solidFill>
                  <a:schemeClr val="dk1"/>
                </a:solidFill>
                <a:ea typeface="Rambla"/>
                <a:cs typeface="Rambla"/>
                <a:sym typeface="Rambla"/>
              </a:rPr>
              <a:t>2016 emissions for some sectors for initial testing of 2016 model runs (March, 2018)</a:t>
            </a:r>
            <a:endParaRPr lang="en-US" sz="2200" dirty="0"/>
          </a:p>
          <a:p>
            <a:pPr lvl="1">
              <a:spcBef>
                <a:spcPts val="400"/>
              </a:spcBef>
              <a:spcAft>
                <a:spcPts val="300"/>
              </a:spcAft>
            </a:pPr>
            <a:r>
              <a:rPr lang="en-US" sz="2200" b="1" u="sng" dirty="0"/>
              <a:t>Beta</a:t>
            </a:r>
            <a:r>
              <a:rPr lang="en-US" sz="2200" dirty="0"/>
              <a:t>: </a:t>
            </a:r>
            <a:r>
              <a:rPr lang="en-US" sz="2200" i="1" dirty="0">
                <a:solidFill>
                  <a:schemeClr val="dk1"/>
                </a:solidFill>
                <a:ea typeface="Rambla"/>
                <a:cs typeface="Rambla"/>
                <a:sym typeface="Rambla"/>
              </a:rPr>
              <a:t>improved </a:t>
            </a:r>
            <a:r>
              <a:rPr lang="en-US" sz="2200" i="1" dirty="0"/>
              <a:t>and/or new </a:t>
            </a:r>
            <a:r>
              <a:rPr lang="en-US" sz="2200" dirty="0">
                <a:solidFill>
                  <a:schemeClr val="dk1"/>
                </a:solidFill>
                <a:ea typeface="Rambla"/>
                <a:cs typeface="Rambla"/>
                <a:sym typeface="Rambla"/>
              </a:rPr>
              <a:t> version of actual 2016 emissions for most sectors and preliminary projected emissions to 2023 and 2028 (Summer-Fall, 2018)</a:t>
            </a:r>
            <a:endParaRPr lang="en-US" sz="2200" dirty="0"/>
          </a:p>
          <a:p>
            <a:pPr lvl="2">
              <a:spcBef>
                <a:spcPts val="0"/>
              </a:spcBef>
              <a:spcAft>
                <a:spcPts val="300"/>
              </a:spcAft>
            </a:pPr>
            <a:r>
              <a:rPr lang="en-US" dirty="0"/>
              <a:t>Exact timing of beta 2016 and projections is uncertain </a:t>
            </a:r>
          </a:p>
          <a:p>
            <a:pPr lvl="1">
              <a:spcBef>
                <a:spcPts val="400"/>
              </a:spcBef>
              <a:spcAft>
                <a:spcPts val="300"/>
              </a:spcAft>
            </a:pPr>
            <a:r>
              <a:rPr lang="en-US" sz="2200" b="1" u="sng" dirty="0"/>
              <a:t>V1.0</a:t>
            </a:r>
            <a:r>
              <a:rPr lang="en-US" sz="2200" dirty="0"/>
              <a:t>: </a:t>
            </a:r>
            <a:r>
              <a:rPr lang="en-US" sz="2200" i="1" dirty="0"/>
              <a:t>fully updated </a:t>
            </a:r>
            <a:r>
              <a:rPr lang="en-US" sz="2200" dirty="0"/>
              <a:t>2016 emissions and complete projected emissions for 2023 and 2028 </a:t>
            </a:r>
            <a:br>
              <a:rPr lang="en-US" sz="2200" dirty="0"/>
            </a:br>
            <a:r>
              <a:rPr lang="en-US" sz="2200" dirty="0"/>
              <a:t>(Winter, 2019)</a:t>
            </a:r>
          </a:p>
          <a:p>
            <a:pPr>
              <a:spcAft>
                <a:spcPts val="300"/>
              </a:spcAft>
            </a:pPr>
            <a:r>
              <a:rPr lang="en-US" sz="2600" dirty="0"/>
              <a:t>Schedule overlaps with 2017 NEI Development</a:t>
            </a:r>
          </a:p>
          <a:p>
            <a:pPr lvl="1">
              <a:spcAft>
                <a:spcPts val="300"/>
              </a:spcAft>
            </a:pPr>
            <a:r>
              <a:rPr lang="en-US" sz="2200" b="1" dirty="0"/>
              <a:t>Prioritize the 2017 NEI over the 2016 platform</a:t>
            </a:r>
            <a:r>
              <a:rPr lang="en-US" sz="2200" dirty="0"/>
              <a:t>, as needed</a:t>
            </a:r>
          </a:p>
          <a:p>
            <a:pPr lvl="1">
              <a:spcAft>
                <a:spcPts val="300"/>
              </a:spcAft>
            </a:pPr>
            <a:r>
              <a:rPr lang="en-US" sz="2200" dirty="0"/>
              <a:t>Any missing data for 2016 will be filled in based on 2014 NEI data and nationally consistent methods</a:t>
            </a:r>
          </a:p>
          <a:p>
            <a:pPr lvl="1"/>
            <a:endParaRPr lang="en-US" dirty="0"/>
          </a:p>
        </p:txBody>
      </p:sp>
      <p:sp>
        <p:nvSpPr>
          <p:cNvPr id="4" name="Slide Number Placeholder 3"/>
          <p:cNvSpPr>
            <a:spLocks noGrp="1"/>
          </p:cNvSpPr>
          <p:nvPr>
            <p:ph type="sldNum" sz="quarter" idx="12"/>
          </p:nvPr>
        </p:nvSpPr>
        <p:spPr/>
        <p:txBody>
          <a:bodyPr/>
          <a:lstStyle/>
          <a:p>
            <a:fld id="{61C894BD-DCE2-4A96-A9AF-225BBEAC2A40}" type="slidenum">
              <a:rPr lang="en-US" smtClean="0"/>
              <a:pPr/>
              <a:t>6</a:t>
            </a:fld>
            <a:endParaRPr lang="en-US"/>
          </a:p>
        </p:txBody>
      </p:sp>
      <p:sp>
        <p:nvSpPr>
          <p:cNvPr id="5" name="Title 4"/>
          <p:cNvSpPr>
            <a:spLocks noGrp="1"/>
          </p:cNvSpPr>
          <p:nvPr>
            <p:ph type="title"/>
          </p:nvPr>
        </p:nvSpPr>
        <p:spPr>
          <a:xfrm>
            <a:off x="417672" y="140407"/>
            <a:ext cx="8229600" cy="1143000"/>
          </a:xfrm>
        </p:spPr>
        <p:txBody>
          <a:bodyPr/>
          <a:lstStyle/>
          <a:p>
            <a:r>
              <a:rPr lang="en-US" dirty="0"/>
              <a:t>2016 EMP Schedule</a:t>
            </a:r>
          </a:p>
        </p:txBody>
      </p:sp>
    </p:spTree>
    <p:extLst>
      <p:ext uri="{BB962C8B-B14F-4D97-AF65-F5344CB8AC3E}">
        <p14:creationId xmlns:p14="http://schemas.microsoft.com/office/powerpoint/2010/main" val="3532382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26931"/>
            <a:ext cx="8555832" cy="4767068"/>
          </a:xfrm>
        </p:spPr>
        <p:txBody>
          <a:bodyPr>
            <a:normAutofit fontScale="92500" lnSpcReduction="10000"/>
          </a:bodyPr>
          <a:lstStyle/>
          <a:p>
            <a:r>
              <a:rPr lang="en-US" dirty="0"/>
              <a:t>EPA performed a coordinated release of 2014, 2015, and 2016 emission </a:t>
            </a:r>
            <a:r>
              <a:rPr lang="en-US" b="1" i="1" dirty="0"/>
              <a:t>inputs</a:t>
            </a:r>
            <a:r>
              <a:rPr lang="en-US" dirty="0"/>
              <a:t> developed by EPA for alpha</a:t>
            </a:r>
          </a:p>
          <a:p>
            <a:pPr lvl="1"/>
            <a:r>
              <a:rPr lang="en-US" dirty="0"/>
              <a:t>Includes scripts and input data</a:t>
            </a:r>
          </a:p>
          <a:p>
            <a:pPr lvl="1"/>
            <a:r>
              <a:rPr lang="en-US" dirty="0"/>
              <a:t>EPA will </a:t>
            </a:r>
            <a:r>
              <a:rPr lang="en-US" b="1" i="1" dirty="0"/>
              <a:t>not</a:t>
            </a:r>
            <a:r>
              <a:rPr lang="en-US" dirty="0"/>
              <a:t> have a full set of AQM-ready inputs or outputs for these cases, but will provide 2 weeks of sample outputs </a:t>
            </a:r>
          </a:p>
          <a:p>
            <a:pPr lvl="1"/>
            <a:r>
              <a:rPr lang="en-US" dirty="0"/>
              <a:t>Data for emissions platforms on EPA FTP site</a:t>
            </a:r>
          </a:p>
          <a:p>
            <a:pPr lvl="1">
              <a:spcBef>
                <a:spcPts val="600"/>
              </a:spcBef>
            </a:pPr>
            <a:r>
              <a:rPr lang="en-US" sz="2400" dirty="0">
                <a:hlinkClick r:id="rId2"/>
              </a:rPr>
              <a:t>ftp://newftp.epa.gov/Air/emismod/2014/v2/</a:t>
            </a:r>
            <a:endParaRPr lang="en-US" sz="2400" dirty="0"/>
          </a:p>
          <a:p>
            <a:pPr lvl="1">
              <a:spcBef>
                <a:spcPts val="600"/>
              </a:spcBef>
            </a:pPr>
            <a:r>
              <a:rPr lang="en-US" sz="2400" dirty="0">
                <a:hlinkClick r:id="rId3"/>
              </a:rPr>
              <a:t>ftp://newftp.epa.gov/Air/emismod/2015/alpha/</a:t>
            </a:r>
            <a:endParaRPr lang="en-US" sz="2400" dirty="0"/>
          </a:p>
          <a:p>
            <a:pPr lvl="1">
              <a:spcBef>
                <a:spcPts val="600"/>
              </a:spcBef>
            </a:pPr>
            <a:r>
              <a:rPr lang="en-US" sz="2400" dirty="0">
                <a:hlinkClick r:id="rId4"/>
              </a:rPr>
              <a:t>ftp://newftp.epa.gov/Air/emismod/2016/alpha/</a:t>
            </a:r>
            <a:r>
              <a:rPr lang="en-US" sz="2400" dirty="0"/>
              <a:t> </a:t>
            </a:r>
          </a:p>
          <a:p>
            <a:pPr lvl="1">
              <a:spcBef>
                <a:spcPts val="600"/>
              </a:spcBef>
            </a:pPr>
            <a:r>
              <a:rPr lang="en-US" sz="2400" dirty="0"/>
              <a:t>Preparing consolidated release for modeling groups</a:t>
            </a:r>
          </a:p>
          <a:p>
            <a:r>
              <a:rPr lang="en-US" dirty="0"/>
              <a:t>2016 meteorology sent to LADCO for distribution</a:t>
            </a:r>
          </a:p>
          <a:p>
            <a:pPr lvl="1"/>
            <a:r>
              <a:rPr lang="en-US" dirty="0"/>
              <a:t>Evaluation to be provided by EPA</a:t>
            </a:r>
          </a:p>
          <a:p>
            <a:pPr lvl="1"/>
            <a:endParaRPr lang="en-US" dirty="0"/>
          </a:p>
        </p:txBody>
      </p:sp>
      <p:sp>
        <p:nvSpPr>
          <p:cNvPr id="4" name="Slide Number Placeholder 3"/>
          <p:cNvSpPr>
            <a:spLocks noGrp="1"/>
          </p:cNvSpPr>
          <p:nvPr>
            <p:ph type="sldNum" sz="quarter" idx="12"/>
          </p:nvPr>
        </p:nvSpPr>
        <p:spPr/>
        <p:txBody>
          <a:bodyPr/>
          <a:lstStyle/>
          <a:p>
            <a:fld id="{61C894BD-DCE2-4A96-A9AF-225BBEAC2A40}" type="slidenum">
              <a:rPr lang="en-US" smtClean="0"/>
              <a:pPr/>
              <a:t>7</a:t>
            </a:fld>
            <a:endParaRPr lang="en-US"/>
          </a:p>
        </p:txBody>
      </p:sp>
      <p:sp>
        <p:nvSpPr>
          <p:cNvPr id="5" name="Title 4"/>
          <p:cNvSpPr>
            <a:spLocks noGrp="1"/>
          </p:cNvSpPr>
          <p:nvPr>
            <p:ph type="title"/>
          </p:nvPr>
        </p:nvSpPr>
        <p:spPr>
          <a:xfrm>
            <a:off x="457200" y="274638"/>
            <a:ext cx="7696200" cy="1020762"/>
          </a:xfrm>
        </p:spPr>
        <p:txBody>
          <a:bodyPr>
            <a:normAutofit/>
          </a:bodyPr>
          <a:lstStyle/>
          <a:p>
            <a:r>
              <a:rPr lang="en-US" dirty="0"/>
              <a:t>Alpha Platform Release</a:t>
            </a:r>
          </a:p>
        </p:txBody>
      </p:sp>
    </p:spTree>
    <p:extLst>
      <p:ext uri="{BB962C8B-B14F-4D97-AF65-F5344CB8AC3E}">
        <p14:creationId xmlns:p14="http://schemas.microsoft.com/office/powerpoint/2010/main" val="3814304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5310" y="1295400"/>
            <a:ext cx="8229600" cy="4923821"/>
          </a:xfrm>
        </p:spPr>
        <p:txBody>
          <a:bodyPr>
            <a:normAutofit fontScale="85000" lnSpcReduction="20000"/>
          </a:bodyPr>
          <a:lstStyle/>
          <a:p>
            <a:pPr>
              <a:spcBef>
                <a:spcPts val="600"/>
              </a:spcBef>
            </a:pPr>
            <a:r>
              <a:rPr lang="en-US" sz="2400" b="1" dirty="0"/>
              <a:t>Nonpoint</a:t>
            </a:r>
            <a:r>
              <a:rPr lang="en-US" sz="2400" dirty="0"/>
              <a:t> sectors mostly use 2014NEIv2</a:t>
            </a:r>
          </a:p>
          <a:p>
            <a:pPr lvl="1">
              <a:spcBef>
                <a:spcPts val="600"/>
              </a:spcBef>
            </a:pPr>
            <a:r>
              <a:rPr lang="en-US" sz="2000" dirty="0">
                <a:hlinkClick r:id="rId2"/>
              </a:rPr>
              <a:t>https://www.epa.gov/air-emissions-inventories/2014-national-emissions-inventory-nei-data</a:t>
            </a:r>
            <a:r>
              <a:rPr lang="en-US" sz="2000" dirty="0"/>
              <a:t> </a:t>
            </a:r>
          </a:p>
          <a:p>
            <a:pPr lvl="1">
              <a:spcBef>
                <a:spcPts val="600"/>
              </a:spcBef>
            </a:pPr>
            <a:r>
              <a:rPr lang="en-US" sz="2000" dirty="0"/>
              <a:t>2014NEIv2 documentation is coming soon</a:t>
            </a:r>
          </a:p>
          <a:p>
            <a:pPr>
              <a:spcBef>
                <a:spcPts val="600"/>
              </a:spcBef>
            </a:pPr>
            <a:r>
              <a:rPr lang="en-US" sz="2400" b="1" dirty="0"/>
              <a:t>Onroad mobile </a:t>
            </a:r>
            <a:r>
              <a:rPr lang="en-US" sz="2400" dirty="0"/>
              <a:t>source emissions based on 2014NEIv2 inputs with MOVES runs for 2015 and 2016</a:t>
            </a:r>
          </a:p>
          <a:p>
            <a:pPr>
              <a:spcBef>
                <a:spcPts val="600"/>
              </a:spcBef>
            </a:pPr>
            <a:r>
              <a:rPr lang="en-US" sz="2400" b="1" dirty="0"/>
              <a:t>Nonroad mobile </a:t>
            </a:r>
            <a:r>
              <a:rPr lang="en-US" sz="2400" dirty="0"/>
              <a:t>source emissions based on inputs for 2014NEIv2 with MOVES/NONROAD runs for 2015 and 2016</a:t>
            </a:r>
          </a:p>
          <a:p>
            <a:pPr>
              <a:spcBef>
                <a:spcPts val="600"/>
              </a:spcBef>
            </a:pPr>
            <a:r>
              <a:rPr lang="en-US" sz="2400" b="1" dirty="0"/>
              <a:t>Wild, prescribed, and agricultural fire </a:t>
            </a:r>
            <a:r>
              <a:rPr lang="en-US" sz="2400" dirty="0"/>
              <a:t>emissions derived from nationally available input data sets for 2015 and 2016 </a:t>
            </a:r>
          </a:p>
          <a:p>
            <a:pPr>
              <a:spcBef>
                <a:spcPts val="600"/>
              </a:spcBef>
            </a:pPr>
            <a:r>
              <a:rPr lang="en-US" sz="2400" b="1" dirty="0"/>
              <a:t>Biogenic</a:t>
            </a:r>
            <a:r>
              <a:rPr lang="en-US" sz="2400" dirty="0"/>
              <a:t> emissions for 2015 and 2016 (developed using BEIS)</a:t>
            </a:r>
          </a:p>
          <a:p>
            <a:pPr>
              <a:spcBef>
                <a:spcPts val="600"/>
              </a:spcBef>
            </a:pPr>
            <a:r>
              <a:rPr lang="en-US" sz="2400" dirty="0"/>
              <a:t>2015 </a:t>
            </a:r>
            <a:r>
              <a:rPr lang="en-US" sz="2400" b="1" dirty="0"/>
              <a:t>point sources </a:t>
            </a:r>
            <a:r>
              <a:rPr lang="en-US" sz="2400" dirty="0"/>
              <a:t>available, draft 2016 point sources coming soon (state submissions were due January 2018)</a:t>
            </a:r>
            <a:endParaRPr lang="en-US" sz="2400" b="1" dirty="0"/>
          </a:p>
          <a:p>
            <a:pPr>
              <a:spcBef>
                <a:spcPts val="600"/>
              </a:spcBef>
            </a:pPr>
            <a:r>
              <a:rPr lang="en-US" sz="2400" b="1" dirty="0"/>
              <a:t>Electric generating unit (EGU)</a:t>
            </a:r>
            <a:r>
              <a:rPr lang="en-US" sz="2400" dirty="0"/>
              <a:t> emissions using year-specific Continuous Emissions Monitoring Systems (CEMS) data</a:t>
            </a:r>
          </a:p>
          <a:p>
            <a:pPr>
              <a:spcBef>
                <a:spcPts val="600"/>
              </a:spcBef>
            </a:pPr>
            <a:r>
              <a:rPr lang="en-US" sz="2400" dirty="0"/>
              <a:t>Latest available emissions modeling data for temporal allocation, spatial allocation, and speciation</a:t>
            </a:r>
          </a:p>
          <a:p>
            <a:endParaRPr lang="en-US" dirty="0"/>
          </a:p>
        </p:txBody>
      </p:sp>
      <p:sp>
        <p:nvSpPr>
          <p:cNvPr id="4" name="Slide Number Placeholder 3"/>
          <p:cNvSpPr>
            <a:spLocks noGrp="1"/>
          </p:cNvSpPr>
          <p:nvPr>
            <p:ph type="sldNum" sz="quarter" idx="12"/>
          </p:nvPr>
        </p:nvSpPr>
        <p:spPr/>
        <p:txBody>
          <a:bodyPr/>
          <a:lstStyle/>
          <a:p>
            <a:fld id="{61C894BD-DCE2-4A96-A9AF-225BBEAC2A40}" type="slidenum">
              <a:rPr lang="en-US" smtClean="0"/>
              <a:pPr/>
              <a:t>8</a:t>
            </a:fld>
            <a:endParaRPr lang="en-US"/>
          </a:p>
        </p:txBody>
      </p:sp>
      <p:sp>
        <p:nvSpPr>
          <p:cNvPr id="5" name="Title 4"/>
          <p:cNvSpPr>
            <a:spLocks noGrp="1"/>
          </p:cNvSpPr>
          <p:nvPr>
            <p:ph type="title"/>
          </p:nvPr>
        </p:nvSpPr>
        <p:spPr>
          <a:xfrm>
            <a:off x="304800" y="274638"/>
            <a:ext cx="8610600" cy="1020762"/>
          </a:xfrm>
        </p:spPr>
        <p:txBody>
          <a:bodyPr>
            <a:normAutofit/>
          </a:bodyPr>
          <a:lstStyle/>
          <a:p>
            <a:r>
              <a:rPr lang="en-US" dirty="0"/>
              <a:t>Alpha Platform Components</a:t>
            </a:r>
          </a:p>
        </p:txBody>
      </p:sp>
    </p:spTree>
    <p:extLst>
      <p:ext uri="{BB962C8B-B14F-4D97-AF65-F5344CB8AC3E}">
        <p14:creationId xmlns:p14="http://schemas.microsoft.com/office/powerpoint/2010/main" val="4093771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107349828"/>
              </p:ext>
            </p:extLst>
          </p:nvPr>
        </p:nvGraphicFramePr>
        <p:xfrm>
          <a:off x="0" y="1174168"/>
          <a:ext cx="9143997" cy="5582920"/>
        </p:xfrm>
        <a:graphic>
          <a:graphicData uri="http://schemas.openxmlformats.org/drawingml/2006/table">
            <a:tbl>
              <a:tblPr firstRow="1" bandRow="1">
                <a:tableStyleId>{5C22544A-7EE6-4342-B048-85BDC9FD1C3A}</a:tableStyleId>
              </a:tblPr>
              <a:tblGrid>
                <a:gridCol w="2254028">
                  <a:extLst>
                    <a:ext uri="{9D8B030D-6E8A-4147-A177-3AD203B41FA5}">
                      <a16:colId xmlns:a16="http://schemas.microsoft.com/office/drawing/2014/main" val="2949498984"/>
                    </a:ext>
                  </a:extLst>
                </a:gridCol>
                <a:gridCol w="2867128">
                  <a:extLst>
                    <a:ext uri="{9D8B030D-6E8A-4147-A177-3AD203B41FA5}">
                      <a16:colId xmlns:a16="http://schemas.microsoft.com/office/drawing/2014/main" val="2369825276"/>
                    </a:ext>
                  </a:extLst>
                </a:gridCol>
                <a:gridCol w="1278880">
                  <a:extLst>
                    <a:ext uri="{9D8B030D-6E8A-4147-A177-3AD203B41FA5}">
                      <a16:colId xmlns:a16="http://schemas.microsoft.com/office/drawing/2014/main" val="2646483835"/>
                    </a:ext>
                  </a:extLst>
                </a:gridCol>
                <a:gridCol w="2743961">
                  <a:extLst>
                    <a:ext uri="{9D8B030D-6E8A-4147-A177-3AD203B41FA5}">
                      <a16:colId xmlns:a16="http://schemas.microsoft.com/office/drawing/2014/main" val="1706301222"/>
                    </a:ext>
                  </a:extLst>
                </a:gridCol>
              </a:tblGrid>
              <a:tr h="370840">
                <a:tc>
                  <a:txBody>
                    <a:bodyPr/>
                    <a:lstStyle/>
                    <a:p>
                      <a:r>
                        <a:rPr lang="en-US" dirty="0"/>
                        <a:t>Workgroup</a:t>
                      </a:r>
                    </a:p>
                  </a:txBody>
                  <a:tcPr/>
                </a:tc>
                <a:tc>
                  <a:txBody>
                    <a:bodyPr/>
                    <a:lstStyle/>
                    <a:p>
                      <a:r>
                        <a:rPr lang="en-US" dirty="0"/>
                        <a:t>Co-leads</a:t>
                      </a:r>
                    </a:p>
                  </a:txBody>
                  <a:tcPr/>
                </a:tc>
                <a:tc>
                  <a:txBody>
                    <a:bodyPr/>
                    <a:lstStyle/>
                    <a:p>
                      <a:r>
                        <a:rPr lang="en-US" dirty="0"/>
                        <a:t>Members</a:t>
                      </a:r>
                    </a:p>
                  </a:txBody>
                  <a:tcPr/>
                </a:tc>
                <a:tc>
                  <a:txBody>
                    <a:bodyPr/>
                    <a:lstStyle/>
                    <a:p>
                      <a:r>
                        <a:rPr lang="en-US" dirty="0"/>
                        <a:t>Beta plans</a:t>
                      </a:r>
                    </a:p>
                  </a:txBody>
                  <a:tcPr/>
                </a:tc>
                <a:extLst>
                  <a:ext uri="{0D108BD9-81ED-4DB2-BD59-A6C34878D82A}">
                    <a16:rowId xmlns:a16="http://schemas.microsoft.com/office/drawing/2014/main" val="1880045490"/>
                  </a:ext>
                </a:extLst>
              </a:tr>
              <a:tr h="370840">
                <a:tc>
                  <a:txBody>
                    <a:bodyPr/>
                    <a:lstStyle/>
                    <a:p>
                      <a:r>
                        <a:rPr lang="en-US" dirty="0" err="1"/>
                        <a:t>Biogenics</a:t>
                      </a:r>
                      <a:endParaRPr lang="en-US" dirty="0"/>
                    </a:p>
                  </a:txBody>
                  <a:tcPr anchor="ctr"/>
                </a:tc>
                <a:tc>
                  <a:txBody>
                    <a:bodyPr/>
                    <a:lstStyle/>
                    <a:p>
                      <a:r>
                        <a:rPr lang="en-US" dirty="0"/>
                        <a:t>Jeff Vukovich (OAQPS), </a:t>
                      </a:r>
                      <a:br>
                        <a:rPr lang="en-US" dirty="0"/>
                      </a:br>
                      <a:r>
                        <a:rPr lang="en-US" dirty="0"/>
                        <a:t>Doug Boyer</a:t>
                      </a:r>
                      <a:r>
                        <a:rPr lang="en-US" baseline="0" dirty="0"/>
                        <a:t> (TCEQ)</a:t>
                      </a:r>
                      <a:endParaRPr lang="en-US" dirty="0"/>
                    </a:p>
                  </a:txBody>
                  <a:tcPr anchor="ctr"/>
                </a:tc>
                <a:tc>
                  <a:txBody>
                    <a:bodyPr/>
                    <a:lstStyle/>
                    <a:p>
                      <a:pPr algn="ctr"/>
                      <a:r>
                        <a:rPr lang="en-US" dirty="0"/>
                        <a:t>10</a:t>
                      </a:r>
                    </a:p>
                  </a:txBody>
                  <a:tcPr anchor="ctr"/>
                </a:tc>
                <a:tc>
                  <a:txBody>
                    <a:bodyPr/>
                    <a:lstStyle/>
                    <a:p>
                      <a:r>
                        <a:rPr lang="en-US" dirty="0"/>
                        <a:t>Run</a:t>
                      </a:r>
                      <a:r>
                        <a:rPr lang="en-US" baseline="0" dirty="0"/>
                        <a:t> MEGAN v3, compare to BEIS</a:t>
                      </a:r>
                      <a:endParaRPr lang="en-US" dirty="0"/>
                    </a:p>
                  </a:txBody>
                  <a:tcPr/>
                </a:tc>
                <a:extLst>
                  <a:ext uri="{0D108BD9-81ED-4DB2-BD59-A6C34878D82A}">
                    <a16:rowId xmlns:a16="http://schemas.microsoft.com/office/drawing/2014/main" val="2437192342"/>
                  </a:ext>
                </a:extLst>
              </a:tr>
              <a:tr h="370840">
                <a:tc>
                  <a:txBody>
                    <a:bodyPr/>
                    <a:lstStyle/>
                    <a:p>
                      <a:r>
                        <a:rPr lang="en-US" dirty="0"/>
                        <a:t>Fires</a:t>
                      </a:r>
                    </a:p>
                  </a:txBody>
                  <a:tcPr anchor="ctr"/>
                </a:tc>
                <a:tc>
                  <a:txBody>
                    <a:bodyPr/>
                    <a:lstStyle/>
                    <a:p>
                      <a:r>
                        <a:rPr lang="en-US" dirty="0"/>
                        <a:t>Jeff Vukovich, </a:t>
                      </a:r>
                      <a:br>
                        <a:rPr lang="en-US" dirty="0"/>
                      </a:br>
                      <a:r>
                        <a:rPr lang="en-US" dirty="0"/>
                        <a:t>Tom Moore</a:t>
                      </a:r>
                      <a:r>
                        <a:rPr lang="en-US" baseline="0" dirty="0"/>
                        <a:t> (WESTAR)</a:t>
                      </a:r>
                      <a:endParaRPr lang="en-US" dirty="0"/>
                    </a:p>
                  </a:txBody>
                  <a:tcPr anchor="ctr"/>
                </a:tc>
                <a:tc>
                  <a:txBody>
                    <a:bodyPr/>
                    <a:lstStyle/>
                    <a:p>
                      <a:pPr algn="ctr"/>
                      <a:r>
                        <a:rPr lang="en-US" dirty="0"/>
                        <a:t>30+</a:t>
                      </a:r>
                    </a:p>
                  </a:txBody>
                  <a:tcPr anchor="ctr"/>
                </a:tc>
                <a:tc>
                  <a:txBody>
                    <a:bodyPr/>
                    <a:lstStyle/>
                    <a:p>
                      <a:r>
                        <a:rPr lang="en-US" dirty="0"/>
                        <a:t>Evaluate 2016 draft; update</a:t>
                      </a:r>
                      <a:r>
                        <a:rPr lang="en-US" baseline="0" dirty="0"/>
                        <a:t> if resources, Projections</a:t>
                      </a:r>
                      <a:endParaRPr lang="en-US" dirty="0"/>
                    </a:p>
                  </a:txBody>
                  <a:tcPr/>
                </a:tc>
                <a:extLst>
                  <a:ext uri="{0D108BD9-81ED-4DB2-BD59-A6C34878D82A}">
                    <a16:rowId xmlns:a16="http://schemas.microsoft.com/office/drawing/2014/main" val="2115450286"/>
                  </a:ext>
                </a:extLst>
              </a:tr>
              <a:tr h="370840">
                <a:tc>
                  <a:txBody>
                    <a:bodyPr/>
                    <a:lstStyle/>
                    <a:p>
                      <a:r>
                        <a:rPr lang="en-US" dirty="0"/>
                        <a:t>Oil and gas (</a:t>
                      </a:r>
                      <a:r>
                        <a:rPr lang="en-US" dirty="0" err="1"/>
                        <a:t>point+nonpoint</a:t>
                      </a:r>
                      <a:r>
                        <a:rPr lang="en-US" dirty="0"/>
                        <a:t>)</a:t>
                      </a:r>
                    </a:p>
                  </a:txBody>
                  <a:tcPr anchor="ctr"/>
                </a:tc>
                <a:tc>
                  <a:txBody>
                    <a:bodyPr/>
                    <a:lstStyle/>
                    <a:p>
                      <a:r>
                        <a:rPr lang="en-US" dirty="0"/>
                        <a:t>Tom Moore (WESTAR), Jeff Vukovich</a:t>
                      </a:r>
                    </a:p>
                  </a:txBody>
                  <a:tcPr anchor="ctr"/>
                </a:tc>
                <a:tc>
                  <a:txBody>
                    <a:bodyPr/>
                    <a:lstStyle/>
                    <a:p>
                      <a:pPr algn="ctr"/>
                      <a:r>
                        <a:rPr lang="en-US" dirty="0"/>
                        <a:t>30+</a:t>
                      </a:r>
                    </a:p>
                  </a:txBody>
                  <a:tcPr anchor="ctr"/>
                </a:tc>
                <a:tc>
                  <a:txBody>
                    <a:bodyPr/>
                    <a:lstStyle/>
                    <a:p>
                      <a:r>
                        <a:rPr lang="en-US" dirty="0"/>
                        <a:t>Evaluate alpha,</a:t>
                      </a:r>
                      <a:r>
                        <a:rPr lang="en-US" baseline="0" dirty="0"/>
                        <a:t> leverage state/EPA resources, Projections</a:t>
                      </a:r>
                      <a:endParaRPr lang="en-US" dirty="0"/>
                    </a:p>
                  </a:txBody>
                  <a:tcPr/>
                </a:tc>
                <a:extLst>
                  <a:ext uri="{0D108BD9-81ED-4DB2-BD59-A6C34878D82A}">
                    <a16:rowId xmlns:a16="http://schemas.microsoft.com/office/drawing/2014/main" val="2045066328"/>
                  </a:ext>
                </a:extLst>
              </a:tr>
              <a:tr h="370840">
                <a:tc>
                  <a:txBody>
                    <a:bodyPr/>
                    <a:lstStyle/>
                    <a:p>
                      <a:r>
                        <a:rPr lang="en-US" dirty="0"/>
                        <a:t>Nonpoint (dust, RWC, ag, other)</a:t>
                      </a:r>
                    </a:p>
                  </a:txBody>
                  <a:tcPr anchor="ctr"/>
                </a:tc>
                <a:tc>
                  <a:txBody>
                    <a:bodyPr/>
                    <a:lstStyle/>
                    <a:p>
                      <a:r>
                        <a:rPr lang="en-US" dirty="0"/>
                        <a:t>Caroline Farkas (OAQPS), </a:t>
                      </a:r>
                      <a:br>
                        <a:rPr lang="en-US" dirty="0"/>
                      </a:br>
                      <a:r>
                        <a:rPr lang="en-US" dirty="0"/>
                        <a:t>Chris</a:t>
                      </a:r>
                      <a:r>
                        <a:rPr lang="en-US" baseline="0" dirty="0"/>
                        <a:t> Swab (OR)</a:t>
                      </a:r>
                      <a:endParaRPr lang="en-US" dirty="0"/>
                    </a:p>
                  </a:txBody>
                  <a:tcPr anchor="ctr"/>
                </a:tc>
                <a:tc>
                  <a:txBody>
                    <a:bodyPr/>
                    <a:lstStyle/>
                    <a:p>
                      <a:pPr algn="ctr"/>
                      <a:r>
                        <a:rPr lang="en-US" dirty="0"/>
                        <a:t>30+</a:t>
                      </a:r>
                    </a:p>
                  </a:txBody>
                  <a:tcPr anchor="ctr"/>
                </a:tc>
                <a:tc>
                  <a:txBody>
                    <a:bodyPr/>
                    <a:lstStyle/>
                    <a:p>
                      <a:r>
                        <a:rPr lang="en-US" dirty="0"/>
                        <a:t>Evaluate alpha subsectors,</a:t>
                      </a:r>
                    </a:p>
                    <a:p>
                      <a:r>
                        <a:rPr lang="en-US" dirty="0"/>
                        <a:t>Projections </a:t>
                      </a:r>
                    </a:p>
                  </a:txBody>
                  <a:tcPr/>
                </a:tc>
                <a:extLst>
                  <a:ext uri="{0D108BD9-81ED-4DB2-BD59-A6C34878D82A}">
                    <a16:rowId xmlns:a16="http://schemas.microsoft.com/office/drawing/2014/main" val="3677808259"/>
                  </a:ext>
                </a:extLst>
              </a:tr>
              <a:tr h="370840">
                <a:tc>
                  <a:txBody>
                    <a:bodyPr/>
                    <a:lstStyle/>
                    <a:p>
                      <a:r>
                        <a:rPr lang="en-US" dirty="0"/>
                        <a:t>Non-EGU</a:t>
                      </a:r>
                      <a:r>
                        <a:rPr lang="en-US" baseline="0" dirty="0"/>
                        <a:t> point (includes aircraft)</a:t>
                      </a:r>
                      <a:endParaRPr lang="en-US" dirty="0"/>
                    </a:p>
                  </a:txBody>
                  <a:tcPr anchor="ctr"/>
                </a:tc>
                <a:tc>
                  <a:txBody>
                    <a:bodyPr/>
                    <a:lstStyle/>
                    <a:p>
                      <a:r>
                        <a:rPr lang="en-US" dirty="0"/>
                        <a:t>Caroline Farkas, </a:t>
                      </a:r>
                      <a:br>
                        <a:rPr lang="en-US" dirty="0"/>
                      </a:br>
                      <a:r>
                        <a:rPr lang="en-US" dirty="0"/>
                        <a:t>Tammy Manning (NC)</a:t>
                      </a:r>
                    </a:p>
                  </a:txBody>
                  <a:tcPr anchor="ctr"/>
                </a:tc>
                <a:tc>
                  <a:txBody>
                    <a:bodyPr/>
                    <a:lstStyle/>
                    <a:p>
                      <a:pPr algn="ctr"/>
                      <a:r>
                        <a:rPr lang="en-US" dirty="0"/>
                        <a:t>30+</a:t>
                      </a:r>
                    </a:p>
                  </a:txBody>
                  <a:tcPr anchor="ctr"/>
                </a:tc>
                <a:tc>
                  <a:txBody>
                    <a:bodyPr/>
                    <a:lstStyle/>
                    <a:p>
                      <a:r>
                        <a:rPr lang="en-US" dirty="0"/>
                        <a:t>Split from EGUs, review alpha,</a:t>
                      </a:r>
                      <a:r>
                        <a:rPr lang="en-US" baseline="0" dirty="0"/>
                        <a:t> projections</a:t>
                      </a:r>
                      <a:endParaRPr lang="en-US" dirty="0"/>
                    </a:p>
                  </a:txBody>
                  <a:tcPr/>
                </a:tc>
                <a:extLst>
                  <a:ext uri="{0D108BD9-81ED-4DB2-BD59-A6C34878D82A}">
                    <a16:rowId xmlns:a16="http://schemas.microsoft.com/office/drawing/2014/main" val="3938144851"/>
                  </a:ext>
                </a:extLst>
              </a:tr>
              <a:tr h="370840">
                <a:tc>
                  <a:txBody>
                    <a:bodyPr/>
                    <a:lstStyle/>
                    <a:p>
                      <a:r>
                        <a:rPr lang="en-US" dirty="0"/>
                        <a:t>EGUs</a:t>
                      </a:r>
                    </a:p>
                  </a:txBody>
                  <a:tcPr anchor="ctr"/>
                </a:tc>
                <a:tc>
                  <a:txBody>
                    <a:bodyPr/>
                    <a:lstStyle/>
                    <a:p>
                      <a:r>
                        <a:rPr lang="en-US" baseline="0" dirty="0"/>
                        <a:t>Julie McDill (MARAMA), </a:t>
                      </a:r>
                      <a:br>
                        <a:rPr lang="en-US" baseline="0" dirty="0"/>
                      </a:br>
                      <a:r>
                        <a:rPr lang="en-US" dirty="0"/>
                        <a:t>Serpil Kayin (OAP),</a:t>
                      </a:r>
                      <a:r>
                        <a:rPr lang="en-US" baseline="0" dirty="0"/>
                        <a:t> Alison Eyth (base yr)</a:t>
                      </a:r>
                      <a:endParaRPr lang="en-US" dirty="0"/>
                    </a:p>
                  </a:txBody>
                  <a:tcPr anchor="ctr"/>
                </a:tc>
                <a:tc>
                  <a:txBody>
                    <a:bodyPr/>
                    <a:lstStyle/>
                    <a:p>
                      <a:pPr algn="ctr"/>
                      <a:r>
                        <a:rPr lang="en-US" dirty="0"/>
                        <a:t>30+</a:t>
                      </a:r>
                    </a:p>
                  </a:txBody>
                  <a:tcPr anchor="ctr"/>
                </a:tc>
                <a:tc>
                  <a:txBody>
                    <a:bodyPr/>
                    <a:lstStyle/>
                    <a:p>
                      <a:r>
                        <a:rPr lang="en-US" dirty="0"/>
                        <a:t>Finalize 2016,</a:t>
                      </a:r>
                      <a:r>
                        <a:rPr lang="en-US" baseline="0" dirty="0"/>
                        <a:t> include b</a:t>
                      </a:r>
                      <a:r>
                        <a:rPr lang="en-US" dirty="0"/>
                        <a:t>oth ERTAC and IPM projections </a:t>
                      </a:r>
                    </a:p>
                  </a:txBody>
                  <a:tcPr/>
                </a:tc>
                <a:extLst>
                  <a:ext uri="{0D108BD9-81ED-4DB2-BD59-A6C34878D82A}">
                    <a16:rowId xmlns:a16="http://schemas.microsoft.com/office/drawing/2014/main" val="2816972105"/>
                  </a:ext>
                </a:extLst>
              </a:tr>
            </a:tbl>
          </a:graphicData>
        </a:graphic>
      </p:graphicFrame>
      <p:sp>
        <p:nvSpPr>
          <p:cNvPr id="4" name="Slide Number Placeholder 3"/>
          <p:cNvSpPr>
            <a:spLocks noGrp="1"/>
          </p:cNvSpPr>
          <p:nvPr>
            <p:ph type="sldNum" sz="quarter" idx="12"/>
          </p:nvPr>
        </p:nvSpPr>
        <p:spPr/>
        <p:txBody>
          <a:bodyPr/>
          <a:lstStyle/>
          <a:p>
            <a:fld id="{61C894BD-DCE2-4A96-A9AF-225BBEAC2A40}" type="slidenum">
              <a:rPr lang="en-US" smtClean="0"/>
              <a:pPr/>
              <a:t>9</a:t>
            </a:fld>
            <a:endParaRPr lang="en-US"/>
          </a:p>
        </p:txBody>
      </p:sp>
      <p:sp>
        <p:nvSpPr>
          <p:cNvPr id="5" name="Title 4"/>
          <p:cNvSpPr>
            <a:spLocks noGrp="1"/>
          </p:cNvSpPr>
          <p:nvPr>
            <p:ph type="title"/>
          </p:nvPr>
        </p:nvSpPr>
        <p:spPr>
          <a:xfrm>
            <a:off x="228600" y="31168"/>
            <a:ext cx="8229600" cy="1143000"/>
          </a:xfrm>
        </p:spPr>
        <p:txBody>
          <a:bodyPr>
            <a:normAutofit/>
          </a:bodyPr>
          <a:lstStyle/>
          <a:p>
            <a:r>
              <a:rPr lang="en-US" dirty="0"/>
              <a:t>Workgroup Overview (1)</a:t>
            </a:r>
          </a:p>
        </p:txBody>
      </p:sp>
    </p:spTree>
    <p:extLst>
      <p:ext uri="{BB962C8B-B14F-4D97-AF65-F5344CB8AC3E}">
        <p14:creationId xmlns:p14="http://schemas.microsoft.com/office/powerpoint/2010/main" val="26297148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58958</TotalTime>
  <Words>4375</Words>
  <Application>Microsoft Office PowerPoint</Application>
  <PresentationFormat>On-screen Show (4:3)</PresentationFormat>
  <Paragraphs>479</Paragraphs>
  <Slides>55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Arial</vt:lpstr>
      <vt:lpstr>Calibri</vt:lpstr>
      <vt:lpstr>Lucida Sans Unicode</vt:lpstr>
      <vt:lpstr>Rambla</vt:lpstr>
      <vt:lpstr>Verdana</vt:lpstr>
      <vt:lpstr>Wingdings</vt:lpstr>
      <vt:lpstr>Wingdings 2</vt:lpstr>
      <vt:lpstr>Wingdings 3</vt:lpstr>
      <vt:lpstr>Concourse</vt:lpstr>
      <vt:lpstr>Quarterly Update on the National Inventory Collaborative</vt:lpstr>
      <vt:lpstr>Today’s Schedule</vt:lpstr>
      <vt:lpstr>Webinar Ground Rules: Questions?</vt:lpstr>
      <vt:lpstr>Origin of the Platform Collaborative</vt:lpstr>
      <vt:lpstr>Organizational Structure</vt:lpstr>
      <vt:lpstr>2016 EMP Schedule</vt:lpstr>
      <vt:lpstr>Alpha Platform Release</vt:lpstr>
      <vt:lpstr>Alpha Platform Components</vt:lpstr>
      <vt:lpstr>Workgroup Overview (1)</vt:lpstr>
      <vt:lpstr>Workgroup Overview (2)</vt:lpstr>
      <vt:lpstr>Upcoming NEI Training</vt:lpstr>
      <vt:lpstr>Collaborative Workgroup Reports</vt:lpstr>
      <vt:lpstr>2016 Point Inventory</vt:lpstr>
      <vt:lpstr>Electricity Generating Units (EGUs)</vt:lpstr>
      <vt:lpstr>EGU Workgroup: Approach</vt:lpstr>
      <vt:lpstr>EGU Workgroup: Inventory Versions</vt:lpstr>
      <vt:lpstr>Non-EGU Point Workgroup</vt:lpstr>
      <vt:lpstr>Non-EGU Point Workgroup</vt:lpstr>
      <vt:lpstr>Non-EGU Point Workgroup</vt:lpstr>
      <vt:lpstr>PowerPoint Presentation</vt:lpstr>
      <vt:lpstr>Oil and Gas Workgroup</vt:lpstr>
      <vt:lpstr>Oil and Gas Workgroup</vt:lpstr>
      <vt:lpstr>Oil and Gas Workgroup: First Steps</vt:lpstr>
      <vt:lpstr>Oil and Gas Workgroup: Timing</vt:lpstr>
      <vt:lpstr>Nonpoint Workgroup</vt:lpstr>
      <vt:lpstr>Nonpoint Workgroup: First Steps</vt:lpstr>
      <vt:lpstr>PowerPoint Presentation</vt:lpstr>
      <vt:lpstr>Nonpoint Workgroup: Member Survey</vt:lpstr>
      <vt:lpstr>Nonpoint: Projections Approach</vt:lpstr>
      <vt:lpstr>Onroad Mobile Workgroup</vt:lpstr>
      <vt:lpstr>Onroad Mobile: Inventory Versions</vt:lpstr>
      <vt:lpstr>Onroad Mobile: 2016 Data</vt:lpstr>
      <vt:lpstr>Onroad Mobile: Expected Input Data </vt:lpstr>
      <vt:lpstr>Nonroad Mobile Workgroup</vt:lpstr>
      <vt:lpstr>Nonroad Mobile: Kickoff Meeting</vt:lpstr>
      <vt:lpstr>Nonroad Mobile: MOVES2014b</vt:lpstr>
      <vt:lpstr>Rail Workgroup</vt:lpstr>
      <vt:lpstr>Rail Workgroup: Line Haul</vt:lpstr>
      <vt:lpstr>PowerPoint Presentation</vt:lpstr>
      <vt:lpstr>Rail Workgroup: Other Categories</vt:lpstr>
      <vt:lpstr>PowerPoint Presentation</vt:lpstr>
      <vt:lpstr>Rail Workgroup: Timing</vt:lpstr>
      <vt:lpstr>Commercial Marine Workgroup</vt:lpstr>
      <vt:lpstr>Commercial Marine: First Steps</vt:lpstr>
      <vt:lpstr>Commercial Marine: Approach</vt:lpstr>
      <vt:lpstr>PowerPoint Presentation</vt:lpstr>
      <vt:lpstr>How Important are Rail &amp; Marine?</vt:lpstr>
      <vt:lpstr>Fire Workgroup</vt:lpstr>
      <vt:lpstr>Fire Workgroup: First Steps</vt:lpstr>
      <vt:lpstr>Fire Workgroup: Next Steps</vt:lpstr>
      <vt:lpstr>Biogenic Workgroup</vt:lpstr>
      <vt:lpstr>Biogenic Workgroup: First Steps</vt:lpstr>
      <vt:lpstr>Biogenic Workgroup: Next Steps</vt:lpstr>
      <vt:lpstr>Inventory Collaborative Next Steps</vt:lpstr>
      <vt:lpstr>Inventory Collaborative Wiki</vt:lpstr>
    </vt:vector>
  </TitlesOfParts>
  <Company>US-EPA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 Houyoux</dc:creator>
  <cp:lastModifiedBy>Eyth, Alison</cp:lastModifiedBy>
  <cp:revision>1117</cp:revision>
  <cp:lastPrinted>2017-12-04T21:57:59Z</cp:lastPrinted>
  <dcterms:created xsi:type="dcterms:W3CDTF">2011-06-13T20:10:16Z</dcterms:created>
  <dcterms:modified xsi:type="dcterms:W3CDTF">2018-05-08T17:35:33Z</dcterms:modified>
</cp:coreProperties>
</file>